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28" r:id="rId5"/>
    <p:sldId id="267" r:id="rId6"/>
    <p:sldId id="298" r:id="rId7"/>
    <p:sldId id="273" r:id="rId8"/>
    <p:sldId id="274" r:id="rId9"/>
    <p:sldId id="276" r:id="rId10"/>
    <p:sldId id="278" r:id="rId11"/>
    <p:sldId id="279" r:id="rId12"/>
    <p:sldId id="280" r:id="rId13"/>
    <p:sldId id="285" r:id="rId14"/>
    <p:sldId id="286" r:id="rId15"/>
    <p:sldId id="293" r:id="rId16"/>
    <p:sldId id="294" r:id="rId17"/>
    <p:sldId id="292" r:id="rId18"/>
    <p:sldId id="307" r:id="rId19"/>
    <p:sldId id="327" r:id="rId20"/>
    <p:sldId id="326" r:id="rId21"/>
    <p:sldId id="329" r:id="rId22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68" autoAdjust="0"/>
  </p:normalViewPr>
  <p:slideViewPr>
    <p:cSldViewPr>
      <p:cViewPr varScale="1">
        <p:scale>
          <a:sx n="65" d="100"/>
          <a:sy n="65" d="100"/>
        </p:scale>
        <p:origin x="216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98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1E3D98B-4C74-4B65-9A09-16684E44FBB8}" type="datetime1">
              <a:rPr lang="el-GR" smtClean="0"/>
              <a:t>19/2/2025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8D7F65E-2B69-4055-99AA-8979E6A306D2}" type="datetime1">
              <a:rPr lang="el-GR" smtClean="0"/>
              <a:pPr/>
              <a:t>19/2/2025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8DE0FDE7-FE71-46E3-9512-437B13AD5F4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0FDE7-FE71-46E3-9512-437B13AD5F46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627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0FDE7-FE71-46E3-9512-437B13AD5F46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866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0FDE7-FE71-46E3-9512-437B13AD5F46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191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dirty="0">
                <a:latin typeface="Times New Roman" panose="02020603050405020304" pitchFamily="18" charset="0"/>
              </a:rPr>
              <a:t>ΕΥΕΠΙΦΟΡΑ ΤΑ ΠΑΙΔΙΑ ΕΠΗΡΕΑΖΟΝΤΑΙ ΕΥΚΟΛΑ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0FDE7-FE71-46E3-9512-437B13AD5F46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955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0FDE7-FE71-46E3-9512-437B13AD5F46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103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0FDE7-FE71-46E3-9512-437B13AD5F46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657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0FDE7-FE71-46E3-9512-437B13AD5F46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143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ναλλακτ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2D7F19A-9E44-4E43-B56D-70A6DF55ABB2}" type="datetime1">
              <a:rPr lang="el-GR" smtClean="0"/>
              <a:t>19/2/2025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73818D01-C675-4F14-9A09-2343C8190EFF}" type="datetime1">
              <a:rPr lang="el-GR" smtClean="0"/>
              <a:t>19/2/2025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90E1DC5E-954C-4CAF-8EB6-240C92F0309B}" type="datetime1">
              <a:rPr lang="el-GR" smtClean="0"/>
              <a:t>19/2/2025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EBAE0258-F656-484B-AE8D-2EEA4E34504D}" type="datetime1">
              <a:rPr lang="el-GR" smtClean="0"/>
              <a:t>19/2/2025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1F7E3A7-2D8C-46CB-B02E-FE8EE425B245}" type="datetime1">
              <a:rPr lang="el-GR" smtClean="0"/>
              <a:t>19/2/2025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4FC40911-624F-4E0C-ACA9-0F4F146AAFCE}" type="datetime1">
              <a:rPr lang="el-GR" smtClean="0"/>
              <a:t>19/2/2025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049332B6-A588-4C87-A6D3-BA6D2DB9E54F}" type="datetime1">
              <a:rPr lang="el-GR" smtClean="0"/>
              <a:t>19/2/2025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CCF1FEF-AFC3-492E-BC7B-D90925337BD5}" type="datetime1">
              <a:rPr lang="el-GR" smtClean="0"/>
              <a:t>19/2/2025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7C6D4D31-B643-441A-9F9F-FB568DF6B934}" type="datetime1">
              <a:rPr lang="el-GR" smtClean="0"/>
              <a:t>19/2/2025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AF59291E-2FF4-4B66-9473-465A16936A01}" type="datetime1">
              <a:rPr lang="el-GR" smtClean="0"/>
              <a:t>19/2/2025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13" name="Ορθογώνιο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0ED61A0-C16A-4A2D-8504-77B775A68825}" type="datetime1">
              <a:rPr lang="el-GR" smtClean="0"/>
              <a:t>19/2/2025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2AD92-5C97-49E9-B56D-3AA04B311593}" type="datetime1">
              <a:rPr lang="el-GR" smtClean="0"/>
              <a:t>19/2/2025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EF1839-91D4-4825-8D29-F6A18373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381000"/>
            <a:ext cx="9769152" cy="1895872"/>
          </a:xfrm>
        </p:spPr>
        <p:txBody>
          <a:bodyPr>
            <a:normAutofit/>
          </a:bodyPr>
          <a:lstStyle/>
          <a:p>
            <a:pPr algn="ctr"/>
            <a:r>
              <a:rPr lang="el-GR" sz="3100" b="1" dirty="0">
                <a:solidFill>
                  <a:schemeClr val="bg1"/>
                </a:solidFill>
              </a:rPr>
              <a:t>ΠΕΡΙΦΕΡΕΙΑ ΚΕΝΤΡΙΚΗΣ ΜΑΚΕΔΟΝΙΑΣ </a:t>
            </a:r>
            <a:br>
              <a:rPr lang="el-GR" sz="3100" b="1" dirty="0">
                <a:solidFill>
                  <a:schemeClr val="bg1"/>
                </a:solidFill>
              </a:rPr>
            </a:br>
            <a:r>
              <a:rPr lang="el-GR" sz="2200" b="1" dirty="0">
                <a:solidFill>
                  <a:schemeClr val="bg1"/>
                </a:solidFill>
              </a:rPr>
              <a:t>ΓΕΝΙΚΗ ΔΙΕΥΘΥΝΣΗ ΔΗΜΟΣΙΑΣ ΥΓΕΙΑΣ &amp; ΚΟΙΝΩΝΙΚΗΣ ΜΕΡΙΜΝΑΣ Π.Κ.Μ. </a:t>
            </a:r>
            <a:br>
              <a:rPr lang="el-GR" sz="2200" b="1" dirty="0">
                <a:solidFill>
                  <a:schemeClr val="bg1"/>
                </a:solidFill>
              </a:rPr>
            </a:br>
            <a:r>
              <a:rPr lang="el-GR" sz="2200" b="1" dirty="0">
                <a:solidFill>
                  <a:schemeClr val="bg1"/>
                </a:solidFill>
              </a:rPr>
              <a:t>ΤΜΗΜΑ ΚΟΙΝΩΝΙΚΗΣ ΜΕΡΙΜΝΑΣ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FE83B4-3906-4B9B-9D1D-71B784BF4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4" y="1828800"/>
            <a:ext cx="10561238" cy="4343400"/>
          </a:xfrm>
        </p:spPr>
        <p:txBody>
          <a:bodyPr>
            <a:normAutofit/>
          </a:bodyPr>
          <a:lstStyle/>
          <a:p>
            <a:endParaRPr lang="el-G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l-GR" sz="4400" b="1" dirty="0">
                <a:solidFill>
                  <a:srgbClr val="000000"/>
                </a:solidFill>
                <a:latin typeface="Cambria" panose="02040503050406030204" pitchFamily="18" charset="0"/>
              </a:rPr>
              <a:t> ΗΜΕΡΙΔΑ ΓΙΑ ΤΗΝ ΠΑΙΔΙΚΗ ΚΑΚΟΠΟΙΗΣΗ </a:t>
            </a:r>
          </a:p>
          <a:p>
            <a:pPr marL="0" indent="0" algn="ctr">
              <a:buNone/>
            </a:pPr>
            <a:r>
              <a:rPr lang="el-GR" sz="4400" b="1" dirty="0">
                <a:solidFill>
                  <a:srgbClr val="000000"/>
                </a:solidFill>
                <a:latin typeface="Cambria" panose="02040503050406030204" pitchFamily="18" charset="0"/>
              </a:rPr>
              <a:t>ΔΙΕΠΙΣΤΗΜΟΝΙΚΗ ΠΡΟΣΕΓΓΙΣΗ</a:t>
            </a:r>
            <a:endParaRPr lang="el-GR" sz="4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l-GR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ΤΕΤΑΡΤΗ 29 Μαΐου 2024 </a:t>
            </a:r>
            <a:endParaRPr lang="el-G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l-GR" b="1" dirty="0">
                <a:solidFill>
                  <a:srgbClr val="000000"/>
                </a:solidFill>
                <a:latin typeface="Cambria" panose="02040503050406030204" pitchFamily="18" charset="0"/>
              </a:rPr>
              <a:t>Κτίριο συνεδριάσεων Περιφέρειας 26ης Οκτωβρίου 64, Τ.Κ. 54627 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B6AC61-7409-43BE-A55B-6FE72323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8028" y="6262689"/>
            <a:ext cx="6324599" cy="276226"/>
          </a:xfrm>
        </p:spPr>
        <p:txBody>
          <a:bodyPr/>
          <a:lstStyle/>
          <a:p>
            <a:pPr rtl="0"/>
            <a:r>
              <a:rPr lang="el-GR" dirty="0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1E3AB83-FF58-4648-BAE0-7C890BDD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45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1836514-795B-2A3B-2E0F-96FC66C60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33" y="1268760"/>
            <a:ext cx="8429625" cy="637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  <a:buSzPct val="100000"/>
            </a:pPr>
            <a:endParaRPr lang="el-GR" altLang="el-GR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800"/>
              </a:spcBef>
              <a:buSzPct val="100000"/>
            </a:pPr>
            <a:r>
              <a:rPr lang="el-GR" altLang="el-GR" sz="3200" dirty="0">
                <a:latin typeface="Calibri" panose="020F0502020204030204" pitchFamily="34" charset="0"/>
              </a:rPr>
              <a:t>Η σπάνια ύπαρξη εμφανών εξωτερικών τραυμάτων κάκωσης καθιστά την αναγνώριση της σεξουαλικής κακοποίησης από τρίτα άτομα εξαιρετικά δυσχερή, </a:t>
            </a:r>
            <a:r>
              <a:rPr lang="el-GR" altLang="el-GR" sz="3200" b="1" u="sng" dirty="0" err="1">
                <a:solidFill>
                  <a:srgbClr val="C00000"/>
                </a:solidFill>
                <a:latin typeface="Calibri" panose="020F0502020204030204" pitchFamily="34" charset="0"/>
              </a:rPr>
              <a:t>επαφίοντας</a:t>
            </a:r>
            <a:r>
              <a:rPr lang="el-GR" altLang="el-GR" sz="32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 εξ ολοκλήρου στο ανήλικο θύμα τη δύσκολη και επίπονη διαδικασία της αποκάλυψης.  </a:t>
            </a:r>
          </a:p>
        </p:txBody>
      </p:sp>
      <p:pic>
        <p:nvPicPr>
          <p:cNvPr id="5" name="Picture 8" descr="Do What's Hard - Nina Amir">
            <a:extLst>
              <a:ext uri="{FF2B5EF4-FFF2-40B4-BE49-F238E27FC236}">
                <a16:creationId xmlns:a16="http://schemas.microsoft.com/office/drawing/2014/main" id="{FC42ABAE-06F2-BFA2-3332-D8E166AE3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58" y="112713"/>
            <a:ext cx="3316287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1">
            <a:extLst>
              <a:ext uri="{FF2B5EF4-FFF2-40B4-BE49-F238E27FC236}">
                <a16:creationId xmlns:a16="http://schemas.microsoft.com/office/drawing/2014/main" id="{978D673F-3F59-2253-B08E-C765194EF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893" y="3445444"/>
            <a:ext cx="2630252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C57E126-77BD-44D4-8DE2-6C0ED48E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7869" y="6174357"/>
            <a:ext cx="6420544" cy="502670"/>
          </a:xfrm>
        </p:spPr>
        <p:txBody>
          <a:bodyPr/>
          <a:lstStyle/>
          <a:p>
            <a:pPr rtl="0"/>
            <a:r>
              <a:rPr lang="el-GR" dirty="0"/>
              <a:t>                                      ΗΜΕΡΙΔΑ ΠΑΙΔΙΚΗ ΚΑΚΟΠΟΙΗΣΗ Π.Κ.Μ. 29-05-2024 </a:t>
            </a:r>
          </a:p>
          <a:p>
            <a:pPr rtl="0"/>
            <a:r>
              <a:rPr lang="el-GR" dirty="0"/>
              <a:t>    ΔΙΕΥΘΥΝΣΗ ΑΣΦΑΛΕΙΑΣ ΘΕΣΣΑΛΟΝΙΚΗΣ-ΥΠΟΔΙΕΥΘΥΝΣΗ ΠΡΟΣΤΑΣΙΑΣ ΑΝΗΛΙΚΩΝ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64A8BD9-FAB0-4CCB-B2EC-B5DCD253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61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D8F4CD22-24D4-7097-5EB9-1E0DAFDF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000250"/>
            <a:ext cx="50720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l-GR" altLang="el-GR" sz="4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FEC8639-B2BF-3FD4-2516-03AF081B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998789"/>
            <a:ext cx="8429625" cy="21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34290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lang="el-GR" alt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Περίπου το 30% με 80 %  των παιδιών </a:t>
            </a:r>
          </a:p>
          <a:p>
            <a:pPr defTabSz="34290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lang="el-GR" alt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ΑΡΝΕΙΤΑΙ ΝΑ ΑΠΟΚΑΛΥΨΕΙ ΤΗ ΘΥΜΑΤΟΠΟΙΗΣΗ ΤΟΥ ΜΕΧΡΙ ΤΗΝ ΕΝΗΛΙΚΙΩΣΗ</a:t>
            </a:r>
            <a:r>
              <a:rPr lang="en-US" alt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 !!!!!</a:t>
            </a:r>
          </a:p>
          <a:p>
            <a:pPr defTabSz="34290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lang="el-GR" alt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8" descr="Ο ΠΟΛΥΤΙΜΟΣ ΧΡΟΝΟΣ... - Rous News - Radio">
            <a:extLst>
              <a:ext uri="{FF2B5EF4-FFF2-40B4-BE49-F238E27FC236}">
                <a16:creationId xmlns:a16="http://schemas.microsoft.com/office/drawing/2014/main" id="{8597B474-0176-57FA-E6F9-F08CCCBE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16632"/>
            <a:ext cx="54705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1">
            <a:extLst>
              <a:ext uri="{FF2B5EF4-FFF2-40B4-BE49-F238E27FC236}">
                <a16:creationId xmlns:a16="http://schemas.microsoft.com/office/drawing/2014/main" id="{FCE45DC6-5F58-86AF-5028-56FAF800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46" y="3212976"/>
            <a:ext cx="2781174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CD0D250-8161-4C3A-960E-34685954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3813" y="6400800"/>
            <a:ext cx="6312767" cy="340567"/>
          </a:xfrm>
        </p:spPr>
        <p:txBody>
          <a:bodyPr/>
          <a:lstStyle/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65197FB-7B98-4B61-893C-801AD86C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46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8BAB37-D476-495D-87C9-AE9525BA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284" y="188640"/>
            <a:ext cx="6228630" cy="223224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Τι πρέπει να προσέχουμε σε μια συνομιλία με ένα (κατά δήλωση) ανήλικο θύμα κακοποίησης.</a:t>
            </a:r>
          </a:p>
        </p:txBody>
      </p:sp>
      <p:pic>
        <p:nvPicPr>
          <p:cNvPr id="3" name="Picture 2" descr="Problem Solution Stock Illustration 227596465 | Shutterstock">
            <a:extLst>
              <a:ext uri="{FF2B5EF4-FFF2-40B4-BE49-F238E27FC236}">
                <a16:creationId xmlns:a16="http://schemas.microsoft.com/office/drawing/2014/main" id="{013EC5D3-9812-51C5-7296-6745EBCF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11189"/>
          <a:stretch>
            <a:fillRect/>
          </a:stretch>
        </p:blipFill>
        <p:spPr bwMode="auto">
          <a:xfrm>
            <a:off x="621804" y="304056"/>
            <a:ext cx="3744416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847EE0-9991-7708-FD01-E00D23A319A2}"/>
              </a:ext>
            </a:extLst>
          </p:cNvPr>
          <p:cNvSpPr txBox="1">
            <a:spLocks/>
          </p:cNvSpPr>
          <p:nvPr/>
        </p:nvSpPr>
        <p:spPr bwMode="auto">
          <a:xfrm>
            <a:off x="405780" y="2244725"/>
            <a:ext cx="11315500" cy="403900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el-GR" altLang="el-GR" sz="1400" kern="0" dirty="0">
              <a:latin typeface="Times New Roman" panose="02020603050405020304" pitchFamily="18" charset="0"/>
            </a:endParaRPr>
          </a:p>
          <a:p>
            <a:pPr marL="457200" indent="-457200" defTabSz="914400" eaLnBrk="1" hangingPunct="1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Μην προσπαθήσετε να ζητήσετε λεπτομέρειες </a:t>
            </a:r>
            <a:r>
              <a:rPr lang="el-GR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(κατευθυντικές ερωτήσεις) σχετικά με τη σεξουαλική κακοποίηση του, εάν δεν σας εξιστορήσει λεπτομερώς με τη δική του βούληση. </a:t>
            </a:r>
          </a:p>
          <a:p>
            <a:pPr marL="457200" indent="-457200" defTabSz="914400" eaLnBrk="1" hangingPunct="1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Εάν προτιμήσει να μιλήσει με κάποιο άλλο άτομο που αισθάνεται πιο άνετα, σεβαστείτε το.</a:t>
            </a:r>
            <a:r>
              <a:rPr lang="el-GR" altLang="el-GR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Δεν υποσχόμαστε ότι θα μείνει μυστικό, γιατί είναι κάτι σοβαρό.</a:t>
            </a:r>
          </a:p>
          <a:p>
            <a:pPr marL="457200" indent="-457200" defTabSz="914400" eaLnBrk="1" hangingPunct="1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Δεν πρέπει να πει τα ίδια σε πολλούς </a:t>
            </a:r>
            <a:r>
              <a:rPr lang="el-GR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και μία μόνο αναφορά σε ένα άτομο είναι αρκετή.</a:t>
            </a:r>
          </a:p>
          <a:p>
            <a:pPr marL="457200" indent="-457200" defTabSz="914400" eaLnBrk="1" hangingPunct="1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Δεν κάνουμε ότι δεν ακούσαμε </a:t>
            </a:r>
            <a:r>
              <a:rPr lang="el-GR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ακόμα και αν αφορά πρόσωπο εντός του χώρου όπου κινούμαστε και ίσως αυτό δημιουργήσει εργασιακά ζητήματα</a:t>
            </a:r>
            <a:r>
              <a:rPr lang="el-GR" altLang="el-GR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defTabSz="914400" eaLnBrk="1" hangingPunct="1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l-GR" altLang="el-GR" sz="24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l-GR" altLang="el-GR" sz="2800" kern="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br>
              <a:rPr lang="el-GR" altLang="el-GR" sz="2800" kern="0" dirty="0">
                <a:latin typeface="Times New Roman" panose="02020603050405020304" pitchFamily="18" charset="0"/>
              </a:rPr>
            </a:br>
            <a:endParaRPr lang="el-GR" altLang="el-GR" sz="2800" kern="0" dirty="0">
              <a:latin typeface="Times New Roman" panose="02020603050405020304" pitchFamily="18" charset="0"/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1AEDA2-6FF5-432C-A486-71F7CE10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4132" y="6393134"/>
            <a:ext cx="6552728" cy="464866"/>
          </a:xfrm>
        </p:spPr>
        <p:txBody>
          <a:bodyPr/>
          <a:lstStyle/>
          <a:p>
            <a:pPr rtl="0"/>
            <a:r>
              <a:rPr lang="el-GR" dirty="0"/>
              <a:t>                                      ΗΜΕΡΙΔΑ ΠΑΙΔΙΚΗ ΚΑΚΟΠΟΙΗΣΗ Π.Κ.Μ. 29-05-2024    </a:t>
            </a:r>
          </a:p>
          <a:p>
            <a:pPr rtl="0"/>
            <a:r>
              <a:rPr lang="el-GR" dirty="0"/>
              <a:t>     ΔΙΕΥΘΥΝΣΗ ΑΣΦΑΛΕΙΑΣ ΘΕΣΣΑΛΟΝΙΚΗΣ-ΥΠΟΔΙΕΥΘΥΝΣΗ ΠΡΟΣΤΑΣΙΑΣ ΑΝΗΛΙΚΩΝ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1281F6-8870-4252-85B9-97F14690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79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590E047-EBD9-27FB-8852-27ED34819200}"/>
              </a:ext>
            </a:extLst>
          </p:cNvPr>
          <p:cNvSpPr txBox="1">
            <a:spLocks/>
          </p:cNvSpPr>
          <p:nvPr/>
        </p:nvSpPr>
        <p:spPr bwMode="auto">
          <a:xfrm>
            <a:off x="693812" y="1628800"/>
            <a:ext cx="11099476" cy="312494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el-GR" altLang="el-GR" sz="1400" kern="0" dirty="0">
              <a:latin typeface="Times New Roman" panose="02020603050405020304" pitchFamily="18" charset="0"/>
            </a:endParaRPr>
          </a:p>
          <a:p>
            <a:pPr marL="0" indent="0" algn="ctr" defTabSz="914400" eaLnBrk="1" hangingPunct="1">
              <a:lnSpc>
                <a:spcPct val="200000"/>
              </a:lnSpc>
              <a:spcBef>
                <a:spcPts val="1600"/>
              </a:spcBef>
              <a:buClr>
                <a:schemeClr val="tx1"/>
              </a:buClr>
              <a:buSzPct val="80000"/>
              <a:defRPr/>
            </a:pPr>
            <a:r>
              <a:rPr lang="el-GR" alt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ΔΕΝ ΡΩΤΑΜΕ ΠΟΤΕ ΤΟ ΠΑΙΔΙ </a:t>
            </a:r>
            <a:r>
              <a:rPr lang="el-GR" altLang="el-G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ΓΙΑΤΙ</a:t>
            </a:r>
            <a:r>
              <a:rPr lang="el-GR" alt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 ΑΛΛΑ ΜΟΝΟ ΤΑ ΒΑΣΙΚΑ </a:t>
            </a:r>
            <a:r>
              <a:rPr lang="el-GR" altLang="el-G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ΤΙ</a:t>
            </a:r>
            <a:r>
              <a:rPr lang="el-GR" alt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, </a:t>
            </a:r>
            <a:r>
              <a:rPr lang="el-GR" altLang="el-G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ΠΟΥ</a:t>
            </a:r>
            <a:r>
              <a:rPr lang="el-GR" alt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, </a:t>
            </a:r>
            <a:r>
              <a:rPr lang="el-GR" altLang="el-G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ΠΟΤΕ</a:t>
            </a:r>
            <a:r>
              <a:rPr lang="el-GR" alt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 ΜΕ </a:t>
            </a:r>
            <a:r>
              <a:rPr lang="el-GR" altLang="el-G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ΠΟΙΟΝ!!!!!!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C8678-FA18-678A-8D6F-94E266E4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260" y="764704"/>
            <a:ext cx="2736304" cy="86409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l-GR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SOS</a:t>
            </a:r>
            <a:endParaRPr lang="el-GR" altLang="el-GR" sz="9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B66ED01-32DD-49DB-86AB-8843E1F6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8108" y="6309320"/>
            <a:ext cx="6468615" cy="548680"/>
          </a:xfrm>
        </p:spPr>
        <p:txBody>
          <a:bodyPr/>
          <a:lstStyle/>
          <a:p>
            <a:pPr rtl="0"/>
            <a:r>
              <a:rPr lang="el-GR" dirty="0"/>
              <a:t>                                      ΗΜΕΡΙΔΑ ΠΑΙΔΙΚΗ ΚΑΚΟΠΟΙΗΣΗ Π.Κ.Μ. 29-05-2024   </a:t>
            </a:r>
          </a:p>
          <a:p>
            <a:pPr rtl="0"/>
            <a:r>
              <a:rPr lang="el-GR" dirty="0"/>
              <a:t>      ΔΙΕΥΘΥΝΣΗ ΑΣΦΑΛΕΙΑΣ ΘΕΣΣΑΛΟΝΙΚΗΣ-ΥΠΟΔΙΕΥΘΥΝΣΗ ΠΡΟΣΤΑΣΙΑΣ ΑΝΗΛΙΚΩΝ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2658655-E941-4868-AD58-38DE04CC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1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F3D30E7-38DE-6D58-A0D5-BBB41C196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341438"/>
            <a:ext cx="81010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95350" indent="-812800"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1DBB7-7B94-E9B8-8408-9B58871EC845}"/>
              </a:ext>
            </a:extLst>
          </p:cNvPr>
          <p:cNvSpPr txBox="1"/>
          <p:nvPr/>
        </p:nvSpPr>
        <p:spPr>
          <a:xfrm>
            <a:off x="388919" y="2597908"/>
            <a:ext cx="11410986" cy="3777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Διαπίστωση</a:t>
            </a:r>
            <a:r>
              <a:rPr lang="el-GR" altLang="el-GR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προβληματικής κατάστασης (μέσω τυπικής ή τυχαίας συνομιλίας ).</a:t>
            </a:r>
          </a:p>
          <a:p>
            <a:pPr marL="457200" indent="-4572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Ενημέρωση</a:t>
            </a:r>
            <a:r>
              <a:rPr lang="el-GR" altLang="el-GR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Προϊσταμένου.</a:t>
            </a:r>
          </a:p>
          <a:p>
            <a:pPr marL="457200" indent="-4572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Ενημέρωση </a:t>
            </a:r>
            <a:r>
              <a:rPr lang="el-GR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Ειδικού (αν απαιτείται, όπως ψυχολόγου – παιδιάτρου </a:t>
            </a:r>
            <a:r>
              <a:rPr lang="el-GR" altLang="el-GR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κ.τ.λ</a:t>
            </a:r>
            <a:r>
              <a:rPr lang="el-GR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).</a:t>
            </a:r>
          </a:p>
          <a:p>
            <a:pPr marL="457200" indent="-4572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Άμεση Ενημέρωση </a:t>
            </a:r>
            <a:r>
              <a:rPr lang="el-GR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Εισαγγελίας Ανηλίκων (τηλεφωνικά και </a:t>
            </a:r>
            <a:r>
              <a:rPr lang="en-US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email</a:t>
            </a:r>
            <a:r>
              <a:rPr lang="el-GR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με σχετική αναφορά η οποία να είναι όσο πιο λεπτομερείς γίνεται</a:t>
            </a:r>
            <a:r>
              <a:rPr lang="en-US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r>
              <a:rPr lang="el-GR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καθώς και της ΕΛ.ΑΣ. </a:t>
            </a:r>
            <a:endParaRPr lang="en-US" altLang="el-GR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Ενημέρωση γονέων ή κηδεμόνων</a:t>
            </a:r>
            <a:r>
              <a:rPr lang="el-GR" altLang="el-GR" sz="2400" b="1" dirty="0">
                <a:latin typeface="Times New Roman" panose="02020603050405020304" pitchFamily="18" charset="0"/>
              </a:rPr>
              <a:t> </a:t>
            </a:r>
            <a:r>
              <a:rPr lang="el-GR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l-GR" altLang="el-GR" sz="24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αν δεν υπάρχουν υπόνοιες για κακοποίηση εντός της οικογένειας).</a:t>
            </a:r>
          </a:p>
          <a:p>
            <a:pPr marL="457200" indent="-4572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Μετάβαση </a:t>
            </a:r>
            <a:r>
              <a:rPr lang="el-GR" altLang="el-G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για λήψη καταθέσεων και εγχείρηση αποδεικτικών στοιχείων.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17117-25BC-2886-F74D-B1EBFD56DE13}"/>
              </a:ext>
            </a:extLst>
          </p:cNvPr>
          <p:cNvSpPr txBox="1"/>
          <p:nvPr/>
        </p:nvSpPr>
        <p:spPr>
          <a:xfrm rot="19857941">
            <a:off x="7163704" y="383180"/>
            <a:ext cx="506571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l-G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l-GR" alt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ΠΡΩΤΑ ΜΕΤΡΑ ΑΝΤΙΜΕΤΩΠΙΣΗΣ</a:t>
            </a:r>
          </a:p>
          <a:p>
            <a:pPr>
              <a:defRPr/>
            </a:pPr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        </a:t>
            </a: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ΒΗΜΑ 1</a:t>
            </a:r>
            <a:r>
              <a:rPr lang="el-GR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Ο</a:t>
            </a: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l-GR" sz="4000" dirty="0">
              <a:solidFill>
                <a:schemeClr val="bg1"/>
              </a:solidFill>
            </a:endParaRPr>
          </a:p>
        </p:txBody>
      </p:sp>
      <p:pic>
        <p:nvPicPr>
          <p:cNvPr id="5" name="Picture 2" descr="There is always a solution! - Art Of Management">
            <a:extLst>
              <a:ext uri="{FF2B5EF4-FFF2-40B4-BE49-F238E27FC236}">
                <a16:creationId xmlns:a16="http://schemas.microsoft.com/office/drawing/2014/main" id="{05B801B0-8297-D58D-D01D-65334325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01" y="34985"/>
            <a:ext cx="5026025" cy="238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957BF36-214D-4491-9501-9030C078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6100" y="6409919"/>
            <a:ext cx="6387779" cy="341294"/>
          </a:xfrm>
        </p:spPr>
        <p:txBody>
          <a:bodyPr/>
          <a:lstStyle/>
          <a:p>
            <a:pPr rtl="0"/>
            <a:r>
              <a:rPr lang="el-GR" dirty="0"/>
              <a:t>                                      ΗΜΕΡΙΔΑ ΠΑΙΔΙΚΗ ΚΑΚΟΠΟΙΗΣΗ Π.Κ.Μ. 29-05-2024  </a:t>
            </a:r>
          </a:p>
          <a:p>
            <a:pPr rtl="0"/>
            <a:r>
              <a:rPr lang="el-GR" dirty="0"/>
              <a:t>   ΔΙΕΥΘΥΝΣΗ ΑΣΦΑΛΕΙΑΣ ΘΕΣΣΑΛΟΝΙΚΗΣ-ΥΠΟΔΙΕΥΘΥΝΣΗ ΠΡΟΣΤΑΣΙΑΣ ΑΝΗΛΙΚΩΝ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BF20E98-F915-44FC-98CD-8C6E4BBD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4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DB595CC-6D01-E910-C5F6-3F15A248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000250"/>
            <a:ext cx="50720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l-GR" altLang="el-GR" sz="4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C765DA7-E087-1C3D-CE4F-4F16F0927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260648"/>
            <a:ext cx="8429625" cy="643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00"/>
              </a:spcBef>
              <a:buSzPct val="100000"/>
            </a:pPr>
            <a:r>
              <a:rPr lang="el-GR" altLang="el-GR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Αναληθείς καταγγελίες</a:t>
            </a:r>
            <a:r>
              <a:rPr lang="el-GR" altLang="el-GR" sz="28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200" dirty="0">
                <a:latin typeface="Calibri" panose="020F0502020204030204" pitchFamily="34" charset="0"/>
              </a:rPr>
              <a:t>15χρονη ανήλικη, </a:t>
            </a:r>
            <a:r>
              <a:rPr lang="el-GR" altLang="el-GR" sz="3200" dirty="0">
                <a:solidFill>
                  <a:srgbClr val="C00000"/>
                </a:solidFill>
                <a:latin typeface="Calibri" panose="020F0502020204030204" pitchFamily="34" charset="0"/>
              </a:rPr>
              <a:t>κατήγγειλε αναληθώς </a:t>
            </a:r>
            <a:r>
              <a:rPr lang="el-GR" altLang="el-GR" sz="3200" dirty="0">
                <a:latin typeface="Calibri" panose="020F0502020204030204" pitchFamily="34" charset="0"/>
              </a:rPr>
              <a:t>τους γονείς της για εξώθηση στην πορνεία.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200" dirty="0">
                <a:latin typeface="Calibri" panose="020F0502020204030204" pitchFamily="34" charset="0"/>
              </a:rPr>
              <a:t>10 </a:t>
            </a:r>
            <a:r>
              <a:rPr lang="el-GR" altLang="el-GR" sz="3200" dirty="0" err="1">
                <a:latin typeface="Calibri" panose="020F0502020204030204" pitchFamily="34" charset="0"/>
              </a:rPr>
              <a:t>χρ</a:t>
            </a:r>
            <a:r>
              <a:rPr lang="en-US" altLang="el-GR" sz="3200" dirty="0">
                <a:latin typeface="Calibri" panose="020F0502020204030204" pitchFamily="34" charset="0"/>
              </a:rPr>
              <a:t>o</a:t>
            </a:r>
            <a:r>
              <a:rPr lang="el-GR" altLang="el-GR" sz="3200" dirty="0" err="1">
                <a:latin typeface="Calibri" panose="020F0502020204030204" pitchFamily="34" charset="0"/>
              </a:rPr>
              <a:t>νος</a:t>
            </a:r>
            <a:r>
              <a:rPr lang="el-GR" altLang="el-GR" sz="3200" dirty="0">
                <a:latin typeface="Calibri" panose="020F0502020204030204" pitchFamily="34" charset="0"/>
              </a:rPr>
              <a:t> ανήλικος </a:t>
            </a:r>
            <a:r>
              <a:rPr lang="el-GR" altLang="el-GR" sz="3200" dirty="0">
                <a:solidFill>
                  <a:srgbClr val="C00000"/>
                </a:solidFill>
                <a:latin typeface="Calibri" panose="020F0502020204030204" pitchFamily="34" charset="0"/>
              </a:rPr>
              <a:t>κατήγγειλε ψευδώς </a:t>
            </a:r>
            <a:r>
              <a:rPr lang="el-GR" altLang="el-GR" sz="3200" dirty="0">
                <a:latin typeface="Calibri" panose="020F0502020204030204" pitchFamily="34" charset="0"/>
              </a:rPr>
              <a:t>ότι υπήρξε θύμα σεξουαλικής κακοποίησης από το δάσκαλό του,</a:t>
            </a:r>
            <a:r>
              <a:rPr lang="el-GR" altLang="el-GR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200" dirty="0">
                <a:solidFill>
                  <a:srgbClr val="C00000"/>
                </a:solidFill>
                <a:latin typeface="Calibri" panose="020F0502020204030204" pitchFamily="34" charset="0"/>
              </a:rPr>
              <a:t>γιατί ήθελε να αλλάξει </a:t>
            </a:r>
            <a:r>
              <a:rPr lang="el-GR" altLang="el-GR" sz="3200" dirty="0">
                <a:latin typeface="Calibri" panose="020F0502020204030204" pitchFamily="34" charset="0"/>
              </a:rPr>
              <a:t>σχολείο και οι γονείς του αντιδρούσαν</a:t>
            </a:r>
            <a:r>
              <a:rPr lang="en-US" altLang="el-GR" sz="3200" dirty="0">
                <a:latin typeface="Calibri" panose="020F0502020204030204" pitchFamily="34" charset="0"/>
              </a:rPr>
              <a:t>.</a:t>
            </a:r>
            <a:r>
              <a:rPr lang="el-GR" altLang="el-GR" sz="32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 sz="3200" dirty="0">
                <a:solidFill>
                  <a:schemeClr val="tx1"/>
                </a:solidFill>
              </a:rPr>
              <a:t> </a:t>
            </a:r>
            <a:r>
              <a:rPr lang="el-GR" altLang="el-GR" sz="3200" dirty="0">
                <a:solidFill>
                  <a:srgbClr val="C00000"/>
                </a:solidFill>
              </a:rPr>
              <a:t>Αντιδικίες πρώην συζύγων</a:t>
            </a:r>
            <a:r>
              <a:rPr lang="el-GR" altLang="el-GR" sz="3200" dirty="0"/>
              <a:t>, ανησυχητικό φαινόμενο με αυξητικές τάσεις .</a:t>
            </a:r>
            <a:r>
              <a:rPr lang="el-GR" altLang="el-GR" sz="32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 sz="3200" dirty="0">
                <a:solidFill>
                  <a:schemeClr val="tx1"/>
                </a:solidFill>
              </a:rPr>
              <a:t> </a:t>
            </a:r>
            <a:r>
              <a:rPr lang="el-GR" altLang="el-GR" sz="3200" dirty="0">
                <a:solidFill>
                  <a:srgbClr val="C00000"/>
                </a:solidFill>
              </a:rPr>
              <a:t>Καταγγελίες για αρπαγές</a:t>
            </a:r>
            <a:r>
              <a:rPr lang="el-GR" altLang="el-GR" sz="3200" dirty="0"/>
              <a:t>.</a:t>
            </a:r>
            <a:r>
              <a:rPr lang="en-US" altLang="el-GR" sz="3200" dirty="0"/>
              <a:t>(</a:t>
            </a:r>
            <a:r>
              <a:rPr lang="el-GR" altLang="el-GR" sz="3200" dirty="0"/>
              <a:t>π.χ. Η ιστορία για ένα άσπρο </a:t>
            </a:r>
            <a:r>
              <a:rPr lang="el-GR" altLang="el-GR" sz="3200" dirty="0" err="1"/>
              <a:t>βανάκι</a:t>
            </a:r>
            <a:r>
              <a:rPr lang="el-GR" altLang="el-GR" sz="3200" dirty="0"/>
              <a:t>)</a:t>
            </a:r>
          </a:p>
          <a:p>
            <a:pPr algn="ctr" eaLnBrk="1" hangingPunct="1">
              <a:lnSpc>
                <a:spcPct val="90000"/>
              </a:lnSpc>
              <a:spcBef>
                <a:spcPts val="700"/>
              </a:spcBef>
              <a:buSzPct val="100000"/>
            </a:pPr>
            <a:endParaRPr lang="el-GR" altLang="el-GR" sz="2800" dirty="0">
              <a:solidFill>
                <a:srgbClr val="000000"/>
              </a:solidFill>
            </a:endParaRPr>
          </a:p>
        </p:txBody>
      </p:sp>
      <p:pic>
        <p:nvPicPr>
          <p:cNvPr id="5" name="Picture 7" descr="ΑΛΗΘΕΙΕΣ ή ΨΕΜΑΤΑ; | Kerkida.net">
            <a:extLst>
              <a:ext uri="{FF2B5EF4-FFF2-40B4-BE49-F238E27FC236}">
                <a16:creationId xmlns:a16="http://schemas.microsoft.com/office/drawing/2014/main" id="{5BF07D20-540E-452B-16F5-5C34EE32E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535" y="1038110"/>
            <a:ext cx="276068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ies and the Law | Knight First Amendment Institute">
            <a:extLst>
              <a:ext uri="{FF2B5EF4-FFF2-40B4-BE49-F238E27FC236}">
                <a16:creationId xmlns:a16="http://schemas.microsoft.com/office/drawing/2014/main" id="{7864AB01-2F25-5749-CDF5-07EB1D980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332" y="3425297"/>
            <a:ext cx="3147095" cy="30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269001-E53D-46B5-93EA-8A5BF50E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9550" y="6180847"/>
            <a:ext cx="6487070" cy="516815"/>
          </a:xfrm>
        </p:spPr>
        <p:txBody>
          <a:bodyPr/>
          <a:lstStyle/>
          <a:p>
            <a:pPr rtl="0"/>
            <a:r>
              <a:rPr lang="el-GR" dirty="0"/>
              <a:t>                                      ΗΜΕΡΙΔΑ ΠΑΙΔΙΚΗ ΚΑΚΟΠΟΙΗΣΗ Π.Κ.Μ. 29-05-2024  </a:t>
            </a:r>
          </a:p>
          <a:p>
            <a:pPr rtl="0"/>
            <a:r>
              <a:rPr lang="el-GR" dirty="0"/>
              <a:t>       ΔΙΕΥΘΥΝΣΗ ΑΣΦΑΛΕΙΑΣ ΘΕΣΣΑΛΟΝΙΚΗΣ-ΥΠΟΔΙΕΥΘΥΝΣΗ ΠΡΟΣΤΑΣΙΑΣ ΑΝΗΛΙΚΩΝ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7F6780-2373-4FBF-8C73-EC264BC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6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4F69E5-F810-D7F8-5641-343AB553E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16" y="404664"/>
            <a:ext cx="9601200" cy="5839544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Παιδαγωγός και Υπεύθυνη Προστασίας Ανηλίκων </a:t>
            </a:r>
            <a:r>
              <a:rPr lang="el-GR" sz="2800" dirty="0">
                <a:solidFill>
                  <a:schemeClr val="bg1"/>
                </a:solidFill>
              </a:rPr>
              <a:t>του σταθμού  διαπίστωσε ύποπτα σωματικά συμπτώματα.</a:t>
            </a:r>
          </a:p>
          <a:p>
            <a:r>
              <a:rPr lang="el-GR" sz="2800" dirty="0">
                <a:solidFill>
                  <a:srgbClr val="C00000"/>
                </a:solidFill>
              </a:rPr>
              <a:t>Ενημέρωσε την Διευθύντρια </a:t>
            </a:r>
            <a:r>
              <a:rPr lang="el-GR" sz="2800" dirty="0">
                <a:solidFill>
                  <a:schemeClr val="bg1"/>
                </a:solidFill>
              </a:rPr>
              <a:t>του σταθμού αλλά και την ιδιοκτήτρια.</a:t>
            </a:r>
          </a:p>
          <a:p>
            <a:r>
              <a:rPr lang="el-GR" sz="2800" dirty="0">
                <a:solidFill>
                  <a:srgbClr val="C00000"/>
                </a:solidFill>
              </a:rPr>
              <a:t>Κλήθηκε η Παιδίατρος του σταθμού </a:t>
            </a:r>
            <a:r>
              <a:rPr lang="el-GR" sz="2800" dirty="0">
                <a:solidFill>
                  <a:schemeClr val="bg1"/>
                </a:solidFill>
              </a:rPr>
              <a:t>η οποία εξέτασε το παιδί και συνέταξε </a:t>
            </a:r>
            <a:r>
              <a:rPr lang="el-GR" sz="2800" dirty="0">
                <a:solidFill>
                  <a:srgbClr val="C00000"/>
                </a:solidFill>
              </a:rPr>
              <a:t>ιατρική γνωμάτευση</a:t>
            </a:r>
            <a:r>
              <a:rPr lang="el-GR" sz="2800" dirty="0"/>
              <a:t>.</a:t>
            </a:r>
          </a:p>
          <a:p>
            <a:r>
              <a:rPr lang="el-GR" sz="2800" dirty="0">
                <a:solidFill>
                  <a:srgbClr val="C00000"/>
                </a:solidFill>
              </a:rPr>
              <a:t>Ενημερώθηκε η Εισαγγελία Ανηλίκων </a:t>
            </a:r>
            <a:r>
              <a:rPr lang="el-GR" sz="2800" dirty="0">
                <a:solidFill>
                  <a:schemeClr val="bg1"/>
                </a:solidFill>
              </a:rPr>
              <a:t>τηλεφωνικά και στη συνέχεια έγινε και επίσημη αναφορά από μέρους του σταθμού.</a:t>
            </a:r>
          </a:p>
          <a:p>
            <a:r>
              <a:rPr lang="el-GR" sz="2800" dirty="0">
                <a:solidFill>
                  <a:schemeClr val="bg1"/>
                </a:solidFill>
              </a:rPr>
              <a:t>Το προσωπικό </a:t>
            </a:r>
            <a:r>
              <a:rPr lang="el-GR" sz="2800" dirty="0">
                <a:solidFill>
                  <a:srgbClr val="C00000"/>
                </a:solidFill>
              </a:rPr>
              <a:t>παρέδωσε κανονικά το παιδί</a:t>
            </a:r>
            <a:r>
              <a:rPr lang="el-GR" sz="2800" dirty="0">
                <a:solidFill>
                  <a:srgbClr val="FF9900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στην μητέρα και την ενημέρωσε τόσο για όσα διαπίστωσε η παιδίατρος όσο και για το ότι ακολούθησε επίσημη ενημέρωση της Εισαγγελίας.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087DBC0-4DBD-0F9E-3B13-12836B090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812" y="0"/>
            <a:ext cx="2880321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Φάση 1η</a:t>
            </a:r>
          </a:p>
        </p:txBody>
      </p:sp>
      <p:pic>
        <p:nvPicPr>
          <p:cNvPr id="5" name="Εικόνα 1">
            <a:extLst>
              <a:ext uri="{FF2B5EF4-FFF2-40B4-BE49-F238E27FC236}">
                <a16:creationId xmlns:a16="http://schemas.microsoft.com/office/drawing/2014/main" id="{80341550-15A6-5A64-75EC-36BCD0713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60" y="2348880"/>
            <a:ext cx="1872159" cy="133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7DED76E-F458-4AC5-8145-7E8CF072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6100" y="6244208"/>
            <a:ext cx="6540623" cy="404664"/>
          </a:xfrm>
        </p:spPr>
        <p:txBody>
          <a:bodyPr/>
          <a:lstStyle/>
          <a:p>
            <a:pPr rtl="0"/>
            <a:r>
              <a:rPr lang="el-GR" dirty="0"/>
              <a:t>                                      ΗΜΕΡΙΔΑ ΠΑΙΔΙΚΗ ΚΑΚΟΠΟΙΗΣΗ Π.Κ.Μ. 29-05-2024 </a:t>
            </a:r>
          </a:p>
          <a:p>
            <a:pPr rtl="0"/>
            <a:r>
              <a:rPr lang="el-GR" dirty="0"/>
              <a:t>    ΔΙΕΥΘΥΝΣΗ ΑΣΦΑΛΕΙΑΣ ΘΕΣΣΑΛΟΝΙΚΗΣ-ΥΠΟΔΙΕΥΘΥΝΣΗ ΠΡΟΣΤΑΣΙΑΣ ΑΝΗΛΙΚΩΝ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2AA0D4-A03E-4970-8FED-F7294CA6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79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DD26C3-1CE0-6597-FE1D-64DDE9A1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7" y="260648"/>
            <a:ext cx="12071077" cy="6408712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chemeClr val="bg1"/>
                </a:solidFill>
              </a:rPr>
              <a:t>Η Υπηρεσία μας </a:t>
            </a:r>
            <a:r>
              <a:rPr lang="el-GR" dirty="0">
                <a:solidFill>
                  <a:srgbClr val="C00000"/>
                </a:solidFill>
              </a:rPr>
              <a:t>ενημερώθηκε</a:t>
            </a:r>
            <a:r>
              <a:rPr lang="el-GR" dirty="0">
                <a:solidFill>
                  <a:schemeClr val="bg1"/>
                </a:solidFill>
              </a:rPr>
              <a:t> τηλεφωνικά αλλά και μέσω </a:t>
            </a:r>
            <a:r>
              <a:rPr lang="en-US" dirty="0">
                <a:solidFill>
                  <a:schemeClr val="bg1"/>
                </a:solidFill>
              </a:rPr>
              <a:t>email</a:t>
            </a:r>
            <a:r>
              <a:rPr lang="el-GR" dirty="0">
                <a:solidFill>
                  <a:schemeClr val="bg1"/>
                </a:solidFill>
              </a:rPr>
              <a:t> για περιστατικό με έντονη οσμή σεξουαλικής κακοποίησης.</a:t>
            </a:r>
          </a:p>
          <a:p>
            <a:r>
              <a:rPr lang="el-GR" dirty="0">
                <a:solidFill>
                  <a:schemeClr val="bg1"/>
                </a:solidFill>
              </a:rPr>
              <a:t>Κλιμάκιο της Υπηρεσίας μας </a:t>
            </a:r>
            <a:r>
              <a:rPr lang="el-GR" dirty="0">
                <a:solidFill>
                  <a:srgbClr val="C00000"/>
                </a:solidFill>
              </a:rPr>
              <a:t>μετέβη στο σπίτι του ανήλικου φερόμενου θύματος </a:t>
            </a:r>
            <a:r>
              <a:rPr lang="el-GR" dirty="0">
                <a:solidFill>
                  <a:schemeClr val="bg1"/>
                </a:solidFill>
              </a:rPr>
              <a:t>για να αναζητήσει το ίδιο αλλά και την μητέρα του.</a:t>
            </a:r>
          </a:p>
          <a:p>
            <a:r>
              <a:rPr lang="el-GR" dirty="0">
                <a:solidFill>
                  <a:srgbClr val="C00000"/>
                </a:solidFill>
              </a:rPr>
              <a:t>Μεταφορά </a:t>
            </a:r>
            <a:r>
              <a:rPr lang="el-GR" dirty="0">
                <a:solidFill>
                  <a:schemeClr val="bg1"/>
                </a:solidFill>
              </a:rPr>
              <a:t>ανήλικου φερόμενου θύματος και μητέρας </a:t>
            </a:r>
            <a:r>
              <a:rPr lang="el-GR" dirty="0">
                <a:solidFill>
                  <a:srgbClr val="C00000"/>
                </a:solidFill>
              </a:rPr>
              <a:t>σε Δημόσιο Νοσοκομείο </a:t>
            </a:r>
            <a:r>
              <a:rPr lang="el-GR" dirty="0">
                <a:solidFill>
                  <a:schemeClr val="bg1"/>
                </a:solidFill>
              </a:rPr>
              <a:t>(με παράλληλη ενημέρωση του νοσοκομείου).</a:t>
            </a:r>
          </a:p>
          <a:p>
            <a:r>
              <a:rPr lang="el-GR" dirty="0">
                <a:solidFill>
                  <a:schemeClr val="bg1"/>
                </a:solidFill>
              </a:rPr>
              <a:t>Παράλληλα έγινε </a:t>
            </a:r>
            <a:r>
              <a:rPr lang="el-GR" dirty="0">
                <a:solidFill>
                  <a:srgbClr val="C00000"/>
                </a:solidFill>
              </a:rPr>
              <a:t>λήψη καταθέσεων </a:t>
            </a:r>
            <a:r>
              <a:rPr lang="el-GR" dirty="0">
                <a:solidFill>
                  <a:schemeClr val="bg1"/>
                </a:solidFill>
              </a:rPr>
              <a:t>από υπευθύνους του σταθμού.</a:t>
            </a:r>
          </a:p>
          <a:p>
            <a:r>
              <a:rPr lang="el-GR" dirty="0">
                <a:solidFill>
                  <a:schemeClr val="bg1"/>
                </a:solidFill>
              </a:rPr>
              <a:t>Παραγγελία για </a:t>
            </a:r>
            <a:r>
              <a:rPr lang="el-GR" dirty="0">
                <a:solidFill>
                  <a:srgbClr val="C00000"/>
                </a:solidFill>
              </a:rPr>
              <a:t>εξειδικευμένες εξετάσεις </a:t>
            </a:r>
            <a:r>
              <a:rPr lang="el-GR" dirty="0">
                <a:solidFill>
                  <a:schemeClr val="bg1"/>
                </a:solidFill>
              </a:rPr>
              <a:t>και ταυτόχρονη </a:t>
            </a:r>
            <a:r>
              <a:rPr lang="el-GR" dirty="0">
                <a:solidFill>
                  <a:srgbClr val="C00000"/>
                </a:solidFill>
              </a:rPr>
              <a:t>φύλαξη</a:t>
            </a:r>
            <a:r>
              <a:rPr lang="el-GR" dirty="0"/>
              <a:t> </a:t>
            </a:r>
            <a:r>
              <a:rPr lang="el-GR" dirty="0">
                <a:solidFill>
                  <a:schemeClr val="bg1"/>
                </a:solidFill>
              </a:rPr>
              <a:t>παιδιού και μητέρας με μόνιμη αστυνομική παρουσία.</a:t>
            </a:r>
          </a:p>
          <a:p>
            <a:r>
              <a:rPr lang="el-GR" dirty="0">
                <a:solidFill>
                  <a:srgbClr val="C00000"/>
                </a:solidFill>
              </a:rPr>
              <a:t>Λήψη κατάθεσης</a:t>
            </a:r>
            <a:r>
              <a:rPr lang="el-GR" dirty="0">
                <a:solidFill>
                  <a:srgbClr val="FF9900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από την μητέρα του φερόμενου θύματος.</a:t>
            </a:r>
          </a:p>
          <a:p>
            <a:r>
              <a:rPr lang="el-GR" dirty="0">
                <a:solidFill>
                  <a:schemeClr val="bg1"/>
                </a:solidFill>
              </a:rPr>
              <a:t>Παραλαβή </a:t>
            </a:r>
            <a:r>
              <a:rPr lang="el-GR" dirty="0">
                <a:solidFill>
                  <a:srgbClr val="C00000"/>
                </a:solidFill>
              </a:rPr>
              <a:t>ιατρικών βεβαιώσεων </a:t>
            </a:r>
            <a:r>
              <a:rPr lang="el-GR" dirty="0">
                <a:solidFill>
                  <a:schemeClr val="bg1"/>
                </a:solidFill>
              </a:rPr>
              <a:t>και</a:t>
            </a:r>
            <a:r>
              <a:rPr lang="el-GR" dirty="0"/>
              <a:t> </a:t>
            </a:r>
            <a:r>
              <a:rPr lang="el-GR" dirty="0">
                <a:solidFill>
                  <a:srgbClr val="C00000"/>
                </a:solidFill>
              </a:rPr>
              <a:t>ιατροδικαστικής πραγματογνωμοσύνης</a:t>
            </a:r>
            <a:r>
              <a:rPr lang="el-GR" dirty="0"/>
              <a:t>.</a:t>
            </a:r>
          </a:p>
          <a:p>
            <a:r>
              <a:rPr lang="el-GR" dirty="0">
                <a:solidFill>
                  <a:srgbClr val="C00000"/>
                </a:solidFill>
              </a:rPr>
              <a:t>Ενημέρωση</a:t>
            </a:r>
            <a:r>
              <a:rPr lang="el-GR" dirty="0"/>
              <a:t> </a:t>
            </a:r>
            <a:r>
              <a:rPr lang="el-GR" dirty="0">
                <a:solidFill>
                  <a:schemeClr val="bg1"/>
                </a:solidFill>
              </a:rPr>
              <a:t>Εισαγγελίας Ανηλίκων και Εισαγγελέα Υπηρεσίας.</a:t>
            </a:r>
          </a:p>
          <a:p>
            <a:r>
              <a:rPr lang="el-GR" dirty="0">
                <a:solidFill>
                  <a:srgbClr val="C00000"/>
                </a:solidFill>
              </a:rPr>
              <a:t>Εξιτήριο</a:t>
            </a:r>
            <a:r>
              <a:rPr lang="el-GR" dirty="0"/>
              <a:t> </a:t>
            </a:r>
            <a:r>
              <a:rPr lang="el-GR" dirty="0">
                <a:solidFill>
                  <a:schemeClr val="bg1"/>
                </a:solidFill>
              </a:rPr>
              <a:t>μητέρας και παιδιού (επιστροφή στην οικία τους) .</a:t>
            </a:r>
          </a:p>
          <a:p>
            <a:r>
              <a:rPr lang="el-GR" dirty="0">
                <a:solidFill>
                  <a:srgbClr val="C00000"/>
                </a:solidFill>
              </a:rPr>
              <a:t>Παύση</a:t>
            </a:r>
            <a:r>
              <a:rPr lang="el-GR" dirty="0"/>
              <a:t> </a:t>
            </a:r>
            <a:r>
              <a:rPr lang="el-GR" dirty="0">
                <a:solidFill>
                  <a:schemeClr val="bg1"/>
                </a:solidFill>
              </a:rPr>
              <a:t>φύλαξης θύματος.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24A6-9E61-C6D9-5710-9728DB82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780" y="4771275"/>
            <a:ext cx="2880321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Φάση 2η</a:t>
            </a:r>
          </a:p>
        </p:txBody>
      </p:sp>
      <p:pic>
        <p:nvPicPr>
          <p:cNvPr id="7" name="Εικόνα 1">
            <a:extLst>
              <a:ext uri="{FF2B5EF4-FFF2-40B4-BE49-F238E27FC236}">
                <a16:creationId xmlns:a16="http://schemas.microsoft.com/office/drawing/2014/main" id="{BBE5D25A-A201-0925-5CF4-F5FFE61D6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5731809"/>
            <a:ext cx="1443882" cy="103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FE9475EB-EECB-4C9C-B14D-8E38CD6C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8108" y="6302181"/>
            <a:ext cx="6324599" cy="276226"/>
          </a:xfrm>
        </p:spPr>
        <p:txBody>
          <a:bodyPr/>
          <a:lstStyle/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E2385F4-445F-49B7-A819-419F338A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75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48D2D8-FC3C-4FBB-A9E8-2D444D7D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Προβολή της εισήγησης σε </a:t>
            </a:r>
            <a:r>
              <a:rPr lang="en-US" dirty="0"/>
              <a:t>video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AB2477D-3952-4B39-8A65-F71FC3F35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8916" y="1971939"/>
            <a:ext cx="3753792" cy="2692594"/>
          </a:xfrm>
          <a:prstGeom prst="rect">
            <a:avLst/>
          </a:prstGeom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AFBCDCA-FBA6-4910-B8D4-E8E21354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148" y="6400801"/>
            <a:ext cx="6324599" cy="276226"/>
          </a:xfrm>
        </p:spPr>
        <p:txBody>
          <a:bodyPr/>
          <a:lstStyle/>
          <a:p>
            <a:pPr rtl="0"/>
            <a:r>
              <a:rPr lang="el-GR" dirty="0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422CCD9-3A3F-471F-A5FE-3E4AE65B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48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D98A2C1-A2F8-B16D-3A72-5DF357E23DEF}"/>
              </a:ext>
            </a:extLst>
          </p:cNvPr>
          <p:cNvSpPr>
            <a:spLocks/>
          </p:cNvSpPr>
          <p:nvPr/>
        </p:nvSpPr>
        <p:spPr bwMode="auto">
          <a:xfrm>
            <a:off x="2195513" y="5373688"/>
            <a:ext cx="5719429" cy="88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endParaRPr lang="el-GR" altLang="el-GR" sz="3200" u="sng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18C87E32-A738-6173-EDAA-38BCAE62A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3508" y="224172"/>
            <a:ext cx="5584453" cy="151216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ΠΑΙΔΙΚΗ ΚΑΚΟΠΟΙΗΣΗ</a:t>
            </a:r>
            <a:br>
              <a:rPr lang="el-GR" alt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</a:br>
            <a:endParaRPr lang="el-GR" altLang="el-GR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Text Box 30">
            <a:extLst>
              <a:ext uri="{FF2B5EF4-FFF2-40B4-BE49-F238E27FC236}">
                <a16:creationId xmlns:a16="http://schemas.microsoft.com/office/drawing/2014/main" id="{1DD927FE-D8EB-1502-8B2B-D6B28745E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103" y="294968"/>
            <a:ext cx="5503319" cy="63388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l-GR" altLang="el-G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Διαχρονικό φαινόμενο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el-G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Μεγάλο ποσοστό των θυμάτων μετεξελίσσονται σε θύτες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el-G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Ολοκληρωτικές επιπτώσεις για το θύμα</a:t>
            </a:r>
            <a:r>
              <a:rPr lang="el-GR" altLang="el-GR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chemeClr val="bg1"/>
                </a:solidFill>
                <a:latin typeface="Times New Roman" panose="02020603050405020304" pitchFamily="18" charset="0"/>
              </a:rPr>
              <a:t>προβλήματα προσαρμογής, </a:t>
            </a:r>
            <a:endParaRPr lang="en-US" altLang="el-GR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chemeClr val="bg1"/>
                </a:solidFill>
                <a:latin typeface="Times New Roman" panose="02020603050405020304" pitchFamily="18" charset="0"/>
              </a:rPr>
              <a:t>αντικοινωνική ή επιθετική συμπεριφορά,</a:t>
            </a:r>
            <a:endParaRPr lang="en-US" altLang="el-GR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chemeClr val="bg1"/>
                </a:solidFill>
                <a:latin typeface="Times New Roman" panose="02020603050405020304" pitchFamily="18" charset="0"/>
              </a:rPr>
              <a:t>ροπή προς τις καταχρήσεις , </a:t>
            </a:r>
            <a:endParaRPr lang="en-US" altLang="el-GR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chemeClr val="bg1"/>
                </a:solidFill>
                <a:latin typeface="Times New Roman" panose="02020603050405020304" pitchFamily="18" charset="0"/>
              </a:rPr>
              <a:t>διαταραχές ύπνου-πρόσληψης τροφής, απώλεια μνήμης, </a:t>
            </a:r>
            <a:endParaRPr lang="en-US" altLang="el-GR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chemeClr val="bg1"/>
                </a:solidFill>
                <a:latin typeface="Times New Roman" panose="02020603050405020304" pitchFamily="18" charset="0"/>
              </a:rPr>
              <a:t>αγχώδεις διαταραχές ή διαταραχές της διάθεσης, </a:t>
            </a:r>
            <a:endParaRPr lang="en-US" altLang="el-GR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chemeClr val="bg1"/>
                </a:solidFill>
                <a:latin typeface="Times New Roman" panose="02020603050405020304" pitchFamily="18" charset="0"/>
              </a:rPr>
              <a:t>αυτοκτονικός ιδεασμός</a:t>
            </a:r>
            <a:r>
              <a:rPr lang="en-US" altLang="el-GR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l-GR" altLang="el-GR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•"/>
              <a:defRPr/>
            </a:pPr>
            <a:endParaRPr lang="el-GR" altLang="el-G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266" name="Picture 2" descr="The State of Child Abuse in 2024">
            <a:extLst>
              <a:ext uri="{FF2B5EF4-FFF2-40B4-BE49-F238E27FC236}">
                <a16:creationId xmlns:a16="http://schemas.microsoft.com/office/drawing/2014/main" id="{728B66B0-D6F2-C9C3-91BA-611EFB8C2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1" y="1628800"/>
            <a:ext cx="465297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708C0E-0D99-4044-9801-0D02068D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1583" y="6115692"/>
            <a:ext cx="6324599" cy="276226"/>
          </a:xfrm>
        </p:spPr>
        <p:txBody>
          <a:bodyPr/>
          <a:lstStyle/>
          <a:p>
            <a:pPr rtl="0"/>
            <a:r>
              <a:rPr lang="el-GR" dirty="0"/>
              <a:t>                                      ΗΜΕΡΙΔΑ ΠΑΙΔΙΚΗ ΚΑΚΟΠΟΙΗΣΗ Π.Κ.Μ. 29-05-2024  </a:t>
            </a:r>
          </a:p>
          <a:p>
            <a:pPr rtl="0"/>
            <a:r>
              <a:rPr lang="el-GR" dirty="0"/>
              <a:t>  ΔΙΕΥΘΥΝΣΗ ΑΣΦΑΛΕΙΑΣ ΘΕΣΣΑΛΟΝΙΚΗΣ-ΥΠΟΔΙΕΥΘΥΝΣΗ ΠΡΟΣΤΑΣΙΑΣ ΑΝΗΛΙΚΩΝ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649225B-42FC-448B-8565-D3B790B5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4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03344FE-65CC-D07A-E070-D0C2F122A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36" y="764704"/>
            <a:ext cx="664532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600"/>
              </a:spcBef>
              <a:buSzPct val="100000"/>
            </a:pPr>
            <a:r>
              <a:rPr lang="el-GR" altLang="el-GR" sz="2400" dirty="0">
                <a:latin typeface="Calibri" panose="020F0502020204030204" pitchFamily="34" charset="0"/>
              </a:rPr>
              <a:t>Εξαιτίας της σπουδαιότητας του ανήλικου θύματος ο νομοθέτης έχει εισάγει στον Κ.Π.Δ. το άρθρο 22</a:t>
            </a:r>
            <a:r>
              <a:rPr lang="en-US" altLang="el-GR" sz="2400" dirty="0">
                <a:latin typeface="Calibri" panose="020F0502020204030204" pitchFamily="34" charset="0"/>
              </a:rPr>
              <a:t>7</a:t>
            </a:r>
            <a:r>
              <a:rPr lang="el-GR" altLang="el-GR" sz="2400" dirty="0">
                <a:latin typeface="Calibri" panose="020F0502020204030204" pitchFamily="34" charset="0"/>
              </a:rPr>
              <a:t> </a:t>
            </a:r>
            <a:r>
              <a:rPr lang="el-GR" altLang="el-GR" sz="2400" u="sng" dirty="0">
                <a:latin typeface="Calibri" panose="020F0502020204030204" pitchFamily="34" charset="0"/>
              </a:rPr>
              <a:t>μια νέα διάταξη που αφορά στον τρόπο εξέτασης των ανήλικων μαρτύρων θυμάτων προσβολής της  προσωπικής και γενετήσιας ελευθερίας</a:t>
            </a:r>
            <a:r>
              <a:rPr lang="el-GR" altLang="el-GR" sz="2400" dirty="0">
                <a:latin typeface="Calibri" panose="020F0502020204030204" pitchFamily="34" charset="0"/>
              </a:rPr>
              <a:t>.</a:t>
            </a:r>
          </a:p>
          <a:p>
            <a:pPr algn="ctr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Διορισμός παιδοψυχίατρου-ψυχολόγου</a:t>
            </a:r>
          </a:p>
          <a:p>
            <a:pPr algn="ctr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Συνεργασία με ανακριτικούς υπαλλήλους.</a:t>
            </a:r>
          </a:p>
          <a:p>
            <a:pPr algn="just" eaLnBrk="1" hangingPunct="1">
              <a:spcBef>
                <a:spcPts val="600"/>
              </a:spcBef>
              <a:buClr>
                <a:srgbClr val="FF0000"/>
              </a:buClr>
              <a:buSzPct val="100000"/>
            </a:pPr>
            <a:r>
              <a:rPr lang="el-GR" altLang="el-GR" sz="2400" dirty="0">
                <a:latin typeface="Calibri" panose="020F0502020204030204" pitchFamily="34" charset="0"/>
              </a:rPr>
              <a:t> </a:t>
            </a:r>
            <a:r>
              <a:rPr lang="el-GR" altLang="el-GR" sz="2400" b="1" u="sng" dirty="0">
                <a:latin typeface="Calibri" panose="020F0502020204030204" pitchFamily="34" charset="0"/>
              </a:rPr>
              <a:t>ΕΠΙΠΛΕΟΝ</a:t>
            </a:r>
            <a:r>
              <a:rPr lang="el-GR" altLang="el-GR" sz="2400" b="1" dirty="0">
                <a:latin typeface="Calibri" panose="020F0502020204030204" pitchFamily="34" charset="0"/>
              </a:rPr>
              <a:t>: </a:t>
            </a:r>
          </a:p>
          <a:p>
            <a:pPr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α)Εξετάζονται χωρίς όρκο, </a:t>
            </a:r>
          </a:p>
          <a:p>
            <a:pPr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β)Απαγορεύονται οι παραπειστικές ερωτήσεις, </a:t>
            </a:r>
          </a:p>
          <a:p>
            <a:pPr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γ)Καταγράφεται αυτολεξεί η κατάθεσή τους και </a:t>
            </a:r>
          </a:p>
          <a:p>
            <a:pPr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δ)Δυνατότητα μη παρουσίας στην ακροαματική διαδικασία.  </a:t>
            </a:r>
          </a:p>
        </p:txBody>
      </p:sp>
      <p:pic>
        <p:nvPicPr>
          <p:cNvPr id="5" name="Picture 10" descr="Caring For Children S Mental Health Original Cartoon By Psychologist And  Little Boy, Child, Mental Health, Psychological PNG Transparent Clipart  Image and PSD File for Free Download">
            <a:extLst>
              <a:ext uri="{FF2B5EF4-FFF2-40B4-BE49-F238E27FC236}">
                <a16:creationId xmlns:a16="http://schemas.microsoft.com/office/drawing/2014/main" id="{CF8F8EF3-C108-D16A-0497-31F4BEE8B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980728"/>
            <a:ext cx="374491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1">
            <a:extLst>
              <a:ext uri="{FF2B5EF4-FFF2-40B4-BE49-F238E27FC236}">
                <a16:creationId xmlns:a16="http://schemas.microsoft.com/office/drawing/2014/main" id="{1C3676C8-8099-3C49-EC66-0A2A4C251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08" y="4049810"/>
            <a:ext cx="27876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388F7B3-F42F-4EF7-82AC-BC96ECEA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5980" y="6387231"/>
            <a:ext cx="6324599" cy="276226"/>
          </a:xfrm>
        </p:spPr>
        <p:txBody>
          <a:bodyPr/>
          <a:lstStyle/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B9B03E4-124D-4073-9CBC-D6204AF0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45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E99F93C-44E1-29BA-9233-39DE450E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983"/>
            <a:ext cx="81010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l-GR" alt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ΑΝΑΣΤΑΛΤΙΚΟΙ ΠΑΡΑΓΟΝΤΕΣ ΑΠΟΚΑΛΥΨΗΣ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A146FA4-C41F-E8BC-2950-D32ADDA6A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05" y="2060848"/>
            <a:ext cx="9716584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514350" indent="-514350" eaLnBrk="1" hangingPunct="1">
              <a:lnSpc>
                <a:spcPct val="80000"/>
              </a:lnSpc>
              <a:spcBef>
                <a:spcPts val="675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l-GR" altLang="el-GR" sz="2700" dirty="0">
                <a:latin typeface="Calibri" panose="020F0502020204030204" pitchFamily="34" charset="0"/>
              </a:rPr>
              <a:t> Έλλειψη πληροφόρησης-ενημέρωσης.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75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l-GR" altLang="el-GR" sz="2700" dirty="0">
                <a:latin typeface="Calibri" panose="020F0502020204030204" pitchFamily="34" charset="0"/>
              </a:rPr>
              <a:t> Φόβος της απώλειας αυτονομίας.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75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l-GR" altLang="el-GR" sz="2700" dirty="0">
                <a:latin typeface="Calibri" panose="020F0502020204030204" pitchFamily="34" charset="0"/>
              </a:rPr>
              <a:t> Επιθυμία προστασίας γονέων.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75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l-GR" altLang="el-GR" sz="2700" dirty="0">
                <a:latin typeface="Calibri" panose="020F0502020204030204" pitchFamily="34" charset="0"/>
              </a:rPr>
              <a:t> Απροθυμία επαγγελματιών να τους ακούσουν</a:t>
            </a:r>
            <a:r>
              <a:rPr lang="en-US" altLang="el-GR" sz="2700" dirty="0">
                <a:latin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75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l-GR" altLang="el-GR" sz="2700" dirty="0">
                <a:latin typeface="Calibri" panose="020F0502020204030204" pitchFamily="34" charset="0"/>
              </a:rPr>
              <a:t> Απειλές από δράστη, φόβος τιμωρίας από αυτόν, σε περίπτωση που μιλήσουν οι συνέπειες θα είναι σοβαρές 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75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l-GR" altLang="el-GR" sz="2700" dirty="0">
                <a:latin typeface="Calibri" panose="020F0502020204030204" pitchFamily="34" charset="0"/>
              </a:rPr>
              <a:t> Έλλειψη πληροφόρησης σχετικά με τις διαθέσιμες Υπηρεσίες που θα μπορούσαν να απευθυνθούν και να ζητήσουν υποστήριξη.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SzPct val="100000"/>
            </a:pPr>
            <a:endParaRPr lang="el-GR" altLang="el-GR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SzPct val="100000"/>
            </a:pPr>
            <a:endParaRPr lang="el-GR" altLang="el-GR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SzPct val="100000"/>
            </a:pPr>
            <a:endParaRPr lang="el-GR" altLang="el-GR" sz="2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6" descr="Εκκωφαντική σιωπή">
            <a:extLst>
              <a:ext uri="{FF2B5EF4-FFF2-40B4-BE49-F238E27FC236}">
                <a16:creationId xmlns:a16="http://schemas.microsoft.com/office/drawing/2014/main" id="{107EDD07-0935-8D4D-25DE-CD19DE9C3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92" y="27596"/>
            <a:ext cx="4306833" cy="253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9AE782-64FA-4379-B805-28752D7A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6100" y="5949280"/>
            <a:ext cx="6840760" cy="881123"/>
          </a:xfrm>
        </p:spPr>
        <p:txBody>
          <a:bodyPr/>
          <a:lstStyle/>
          <a:p>
            <a:pPr rtl="0"/>
            <a:r>
              <a:rPr lang="el-GR" dirty="0"/>
              <a:t>                                      ΗΜΕΡΙΔΑ ΠΑΙΔΙΚΗ ΚΑΚΟΠΟΙΗΣΗ Π.Κ.Μ. 29-05-2024</a:t>
            </a:r>
          </a:p>
          <a:p>
            <a:pPr rtl="0"/>
            <a:r>
              <a:rPr lang="el-GR" dirty="0"/>
              <a:t>     ΔΙΕΥΘΥΝΣΗ ΑΣΦΑΛΕΙΑΣ ΘΕΣΣΑΛΟΝΙΚΗΣ-ΥΠΟΔΙΕΥΘΥΝΣΗ ΠΡΟΣΤΑΣΙΑΣ ΑΝΗΛΙΚΩΝ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4B3534-7D63-49AF-9862-C6F9937A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7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15A417A-5F81-B5EC-7E53-CAC0214DE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908" y="315444"/>
            <a:ext cx="81010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l-GR" alt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ΑΝΑΣΤΑΛΤΙΚΟΙ ΠΑΡΑΓΟΝΤΕΣ ΑΠΟΚΑΛΥΨΗΣ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D3E3132-DDD6-F89F-BAAD-1E8CE068E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9" y="1315569"/>
            <a:ext cx="87868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571500" indent="-571500"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l-GR" altLang="el-GR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200" dirty="0">
                <a:latin typeface="Calibri" panose="020F0502020204030204" pitchFamily="34" charset="0"/>
              </a:rPr>
              <a:t>Θεωρούν το θέμα απόλυτα προσωπικό, δυσάρεστο, επαίσχυντο.</a:t>
            </a:r>
          </a:p>
          <a:p>
            <a:pPr marL="571500" indent="-571500"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l-GR" altLang="el-GR" sz="3200" dirty="0">
                <a:latin typeface="Calibri" panose="020F0502020204030204" pitchFamily="34" charset="0"/>
              </a:rPr>
              <a:t> Θεωρούν τον εαυτό τους συνένοχο στην ίδια τη </a:t>
            </a:r>
            <a:r>
              <a:rPr lang="el-GR" altLang="el-GR" sz="3200" dirty="0" err="1">
                <a:latin typeface="Calibri" panose="020F0502020204030204" pitchFamily="34" charset="0"/>
              </a:rPr>
              <a:t>θυματοποίησή</a:t>
            </a:r>
            <a:r>
              <a:rPr lang="el-GR" altLang="el-GR" sz="3200" dirty="0">
                <a:latin typeface="Calibri" panose="020F0502020204030204" pitchFamily="34" charset="0"/>
              </a:rPr>
              <a:t> τους.</a:t>
            </a:r>
          </a:p>
          <a:p>
            <a:pPr marL="571500" indent="-571500"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l-GR" altLang="el-GR" sz="3200" dirty="0">
                <a:latin typeface="Calibri" panose="020F0502020204030204" pitchFamily="34" charset="0"/>
              </a:rPr>
              <a:t> Φόβος ότι θα κατηγορηθούν, θα δεχτούν έντονη κριτική των άλλων, δεν θα γίνουν πιστευτά.</a:t>
            </a:r>
            <a:endParaRPr lang="en-US" altLang="el-GR" sz="3200" dirty="0">
              <a:latin typeface="Calibri" panose="020F0502020204030204" pitchFamily="34" charset="0"/>
            </a:endParaRPr>
          </a:p>
          <a:p>
            <a:pPr marL="571500" indent="-571500"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l-GR" altLang="el-GR" sz="3200" dirty="0">
                <a:latin typeface="Calibri" panose="020F0502020204030204" pitchFamily="34" charset="0"/>
              </a:rPr>
              <a:t>Έχουν αντικρουόμενα συναισθήματα για τον δράστη.</a:t>
            </a:r>
          </a:p>
          <a:p>
            <a:pPr eaLnBrk="1" hangingPunct="1">
              <a:spcBef>
                <a:spcPts val="800"/>
              </a:spcBef>
              <a:buSzPct val="100000"/>
            </a:pPr>
            <a:endParaRPr lang="el-GR" altLang="el-GR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800"/>
              </a:spcBef>
              <a:buSzPct val="100000"/>
            </a:pPr>
            <a:endParaRPr lang="el-GR" altLang="el-GR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800"/>
              </a:spcBef>
              <a:buSzPct val="100000"/>
            </a:pPr>
            <a:endParaRPr lang="el-GR" altLang="el-GR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6" descr="Ας είναι ευλογημένη η σιωπή! Γιατί μέσα σ' αυτήν θα μ' ακούσεις να μιλώ!!!”  (Χαλίλ Γκιμπράν) • Fractal">
            <a:extLst>
              <a:ext uri="{FF2B5EF4-FFF2-40B4-BE49-F238E27FC236}">
                <a16:creationId xmlns:a16="http://schemas.microsoft.com/office/drawing/2014/main" id="{C24E7778-CFB5-39D8-7604-EAB11B41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2204864"/>
            <a:ext cx="2493962" cy="32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19E53E-0017-4F61-8239-8B3D9B9B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4092" y="6135328"/>
            <a:ext cx="6431635" cy="407228"/>
          </a:xfrm>
        </p:spPr>
        <p:txBody>
          <a:bodyPr/>
          <a:lstStyle/>
          <a:p>
            <a:pPr rtl="0"/>
            <a:r>
              <a:rPr lang="el-GR" dirty="0"/>
              <a:t>                                      ΗΜΕΡΙΔΑ ΠΑΙΔΙΚΗ ΚΑΚΟΠΟΙΗΣΗ Π.Κ.Μ. 29-05-2024 </a:t>
            </a:r>
          </a:p>
          <a:p>
            <a:pPr rtl="0"/>
            <a:r>
              <a:rPr lang="el-GR" dirty="0"/>
              <a:t>    ΔΙΕΥΘΥΝΣΗ ΑΣΦΑΛΕΙΑΣ ΘΕΣΣΑΛΟΝΙΚΗΣ-ΥΠΟΔΙΕΥΘΥΝΣΗ ΠΡΟΣΤΑΣΙΑΣ ΑΝΗΛΙΚΩΝ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1A25D33-6DFC-4D5F-A7CD-5FA22C92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53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7478E40-6B1C-5FE5-3CDF-2354379DC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405" y="-97433"/>
            <a:ext cx="7974013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alt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ΠΙΘΑΝΟΙ  ΔΡΑΣΤΕΣ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B3C2984-B177-1A16-41C2-691F166D7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26" y="3896717"/>
            <a:ext cx="10811370" cy="20163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3655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Συνήθως άτομα υπεράνω υποψίας</a:t>
            </a:r>
          </a:p>
          <a:p>
            <a:pPr marL="0" indent="0" algn="ctr" eaLnBrk="1" hangingPunct="1">
              <a:buClr>
                <a:srgbClr val="3413F9"/>
              </a:buClr>
              <a:defRPr/>
            </a:pPr>
            <a:r>
              <a:rPr lang="el-GR" altLang="el-GR" sz="1800" dirty="0">
                <a:solidFill>
                  <a:schemeClr val="bg1"/>
                </a:solidFill>
                <a:cs typeface="Arial" charset="0"/>
              </a:rPr>
              <a:t>Πάνω από 90% των ατόμων που κακοποιούν παιδιά είναι άτομα γνωστά στο παιδί, είτε από το άμεσο, είτε από το έμμεσο οικογενειακό περιβάλλον.</a:t>
            </a:r>
            <a:r>
              <a:rPr lang="el-GR" altLang="el-G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   </a:t>
            </a:r>
          </a:p>
          <a:p>
            <a:pPr marL="0" indent="0" algn="ctr" eaLnBrk="1" hangingPunct="1">
              <a:buClr>
                <a:srgbClr val="3413F9"/>
              </a:buClr>
              <a:defRPr/>
            </a:pPr>
            <a:r>
              <a:rPr lang="el-GR" altLang="el-G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     (</a:t>
            </a:r>
            <a:r>
              <a:rPr lang="el-GR" altLang="el-GR" sz="1800" dirty="0">
                <a:solidFill>
                  <a:schemeClr val="bg1"/>
                </a:solidFill>
                <a:cs typeface="Arial" charset="0"/>
              </a:rPr>
              <a:t>γονείς </a:t>
            </a:r>
            <a:r>
              <a:rPr lang="en-US" altLang="el-GR" sz="1800" dirty="0">
                <a:solidFill>
                  <a:schemeClr val="bg1"/>
                </a:solidFill>
                <a:cs typeface="Arial" charset="0"/>
              </a:rPr>
              <a:t>,</a:t>
            </a:r>
            <a:r>
              <a:rPr lang="el-GR" altLang="el-GR" sz="1800" dirty="0">
                <a:solidFill>
                  <a:schemeClr val="bg1"/>
                </a:solidFill>
                <a:cs typeface="Arial" charset="0"/>
              </a:rPr>
              <a:t> αδέλφια,  θείοι,</a:t>
            </a:r>
            <a:r>
              <a:rPr lang="en-US" altLang="el-GR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l-GR" altLang="el-GR" sz="1800" dirty="0">
                <a:solidFill>
                  <a:schemeClr val="bg1"/>
                </a:solidFill>
                <a:cs typeface="Arial" charset="0"/>
              </a:rPr>
              <a:t>νονοί, οικογενειακοί φίλοι, προπονητές )</a:t>
            </a:r>
          </a:p>
          <a:p>
            <a:pPr algn="ctr" eaLnBrk="1" hangingPunct="1">
              <a:buClr>
                <a:srgbClr val="3413F9"/>
              </a:buClr>
              <a:buFont typeface="Wingdings" panose="05000000000000000000" pitchFamily="2" charset="2"/>
              <a:buNone/>
              <a:defRPr/>
            </a:pPr>
            <a:r>
              <a:rPr lang="el-GR" altLang="el-GR" sz="1600" dirty="0">
                <a:cs typeface="Arial" charset="0"/>
              </a:rPr>
              <a:t> </a:t>
            </a:r>
            <a:r>
              <a:rPr lang="el-GR" alt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ΓΕΝΙΚΟΤΕΡΑ ΑΤΟΜΑ ΕΜΠΙΣΤΟΣΥΝΗΣ</a:t>
            </a:r>
          </a:p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altLang="el-GR" sz="1050" dirty="0">
              <a:solidFill>
                <a:srgbClr val="FF0000"/>
              </a:solidFill>
            </a:endParaRPr>
          </a:p>
        </p:txBody>
      </p:sp>
      <p:pic>
        <p:nvPicPr>
          <p:cNvPr id="4" name="Picture 6" descr="Ένα ποίημα: “Ερωτηματικό” • Fractal">
            <a:extLst>
              <a:ext uri="{FF2B5EF4-FFF2-40B4-BE49-F238E27FC236}">
                <a16:creationId xmlns:a16="http://schemas.microsoft.com/office/drawing/2014/main" id="{8719DC17-6F0B-9FB5-8708-6895E86E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513358"/>
            <a:ext cx="4892774" cy="338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614680-120E-44C0-9126-10F8BECE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2111" y="6206529"/>
            <a:ext cx="6324599" cy="276226"/>
          </a:xfrm>
        </p:spPr>
        <p:txBody>
          <a:bodyPr/>
          <a:lstStyle/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6E487DF-A329-4129-9FF1-08A8CEE4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15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3">
            <a:extLst>
              <a:ext uri="{FF2B5EF4-FFF2-40B4-BE49-F238E27FC236}">
                <a16:creationId xmlns:a16="http://schemas.microsoft.com/office/drawing/2014/main" id="{E7F34B9A-5D81-0A89-372D-A1141354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99" b="3775"/>
          <a:stretch>
            <a:fillRect/>
          </a:stretch>
        </p:blipFill>
        <p:spPr bwMode="auto">
          <a:xfrm>
            <a:off x="1485900" y="673100"/>
            <a:ext cx="5249862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CC4A2A47-1971-284A-977E-8CEA07C7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-3347"/>
            <a:ext cx="666591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l-GR" alt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ΕΠΙΛΟΓΗ ΘΥΜΑΤΩΝ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FD982A1-F93C-687D-0B52-F6D701A75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580" y="716011"/>
            <a:ext cx="4104506" cy="528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ts val="800"/>
              </a:spcBef>
              <a:buSzPct val="100000"/>
            </a:pPr>
            <a:r>
              <a:rPr lang="el-GR" altLang="el-GR" sz="3600" dirty="0">
                <a:solidFill>
                  <a:srgbClr val="FFFF00"/>
                </a:solidFill>
                <a:latin typeface="Calibri" panose="020F0502020204030204" pitchFamily="34" charset="0"/>
              </a:rPr>
              <a:t>Δεν γίνεται τυχαία.</a:t>
            </a:r>
          </a:p>
          <a:p>
            <a:pPr marL="342900" indent="-342900"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chemeClr val="bg1"/>
                </a:solidFill>
                <a:latin typeface="Calibri" panose="020F0502020204030204" pitchFamily="34" charset="0"/>
              </a:rPr>
              <a:t>Τρόπος προσέγγισης και επιλογής έχει σκοπό την </a:t>
            </a:r>
            <a:r>
              <a:rPr lang="el-GR" altLang="el-GR" sz="2400" u="sng" dirty="0">
                <a:solidFill>
                  <a:schemeClr val="bg1"/>
                </a:solidFill>
                <a:latin typeface="Calibri" panose="020F0502020204030204" pitchFamily="34" charset="0"/>
              </a:rPr>
              <a:t>ανάπτυξη μίας ιδιαίτερης σχέσης ανάμεσα</a:t>
            </a:r>
            <a:r>
              <a:rPr lang="el-GR" altLang="el-GR" sz="2400" dirty="0">
                <a:solidFill>
                  <a:schemeClr val="bg1"/>
                </a:solidFill>
                <a:latin typeface="Calibri" panose="020F0502020204030204" pitchFamily="34" charset="0"/>
              </a:rPr>
              <a:t> σε δράστη και θύμα, όπου το τελευταίο συχνά νιώθει </a:t>
            </a:r>
            <a:r>
              <a:rPr lang="el-GR" altLang="el-GR" sz="2400" u="sng" dirty="0">
                <a:solidFill>
                  <a:schemeClr val="bg1"/>
                </a:solidFill>
                <a:latin typeface="Calibri" panose="020F0502020204030204" pitchFamily="34" charset="0"/>
              </a:rPr>
              <a:t>αλληλοσυγκρουόμενα και αντιφατικά </a:t>
            </a:r>
            <a:r>
              <a:rPr lang="el-GR" altLang="el-GR" sz="2400" dirty="0">
                <a:solidFill>
                  <a:schemeClr val="bg1"/>
                </a:solidFill>
                <a:latin typeface="Calibri" panose="020F0502020204030204" pitchFamily="34" charset="0"/>
              </a:rPr>
              <a:t>συναισθήματα. </a:t>
            </a:r>
          </a:p>
          <a:p>
            <a:pPr marL="342900" indent="-342900"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chemeClr val="bg1"/>
                </a:solidFill>
                <a:latin typeface="Calibri" panose="020F0502020204030204" pitchFamily="34" charset="0"/>
              </a:rPr>
              <a:t>Αναζητούν παιδιά που είναι </a:t>
            </a:r>
            <a:r>
              <a:rPr lang="el-GR" altLang="el-GR" sz="2400" u="sng" dirty="0">
                <a:solidFill>
                  <a:schemeClr val="bg1"/>
                </a:solidFill>
                <a:latin typeface="Calibri" panose="020F0502020204030204" pitchFamily="34" charset="0"/>
              </a:rPr>
              <a:t>ιδιαίτερα ευάλωτα</a:t>
            </a:r>
            <a:r>
              <a:rPr lang="el-GR" altLang="el-GR" sz="2400" dirty="0">
                <a:solidFill>
                  <a:schemeClr val="bg1"/>
                </a:solidFill>
                <a:latin typeface="Calibri" panose="020F0502020204030204" pitchFamily="34" charset="0"/>
              </a:rPr>
              <a:t>, π.χ. λόγω της κοινωνικής τους θέσης ή κατάστασης.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77D6DA-C380-448C-A1C0-B7CBD2BA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0396" y="6141989"/>
            <a:ext cx="6468615" cy="568373"/>
          </a:xfrm>
        </p:spPr>
        <p:txBody>
          <a:bodyPr/>
          <a:lstStyle/>
          <a:p>
            <a:pPr rtl="0"/>
            <a:r>
              <a:rPr lang="el-GR" dirty="0"/>
              <a:t>                                      ΗΜΕΡΙΔΑ ΠΑΙΔΙΚΗ ΚΑΚΟΠΟΙΗΣΗ Π.Κ.Μ. 29-05-2024  </a:t>
            </a:r>
          </a:p>
          <a:p>
            <a:pPr rtl="0"/>
            <a:r>
              <a:rPr lang="el-GR" dirty="0"/>
              <a:t>   ΔΙΕΥΘΥΝΣΗ ΑΣΦΑΛΕΙΑΣ ΘΕΣΣΑΛΟΝΙΚΗΣ-ΥΠΟΔΙΕΥΘΥΝΣΗ ΠΡΟΣΤΑΣΙΑΣ ΑΝΗΛΙΚΩΝ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C325E1-31B2-47F7-A33E-4E6678FE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050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9D38066-98D2-30B3-13B5-A11AABA7E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05" y="3452621"/>
            <a:ext cx="8274359" cy="29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  <a:buSzPct val="100000"/>
            </a:pPr>
            <a:r>
              <a:rPr lang="el-GR" altLang="el-GR" sz="3200" dirty="0">
                <a:latin typeface="Calibri" panose="020F0502020204030204" pitchFamily="34" charset="0"/>
              </a:rPr>
              <a:t>ΣΥΝΗΘΩΣ ΟΙ </a:t>
            </a:r>
            <a:r>
              <a:rPr lang="en-US" altLang="el-GR" sz="3200" dirty="0">
                <a:latin typeface="Calibri" panose="020F0502020204030204" pitchFamily="34" charset="0"/>
              </a:rPr>
              <a:t>A</a:t>
            </a:r>
            <a:r>
              <a:rPr lang="el-GR" altLang="el-GR" sz="3200" dirty="0">
                <a:latin typeface="Calibri" panose="020F0502020204030204" pitchFamily="34" charset="0"/>
              </a:rPr>
              <a:t>ΝΗΛΙΚΟΙ ΠΟΥ ΘΥΜΑΤΟΠΟΙΟΥΝΤΑΙ ΑΝΗΚΟΥΝ ΣΕ ΟΙΚΟΓΕΝΕΙΕΣ ΟΠΟΥ ΣΥΝΑΝΤΩΝΤΑΙ </a:t>
            </a:r>
            <a:r>
              <a:rPr lang="el-GR" altLang="el-GR" sz="3200" dirty="0">
                <a:solidFill>
                  <a:srgbClr val="FFFF00"/>
                </a:solidFill>
                <a:latin typeface="Calibri" panose="020F0502020204030204" pitchFamily="34" charset="0"/>
              </a:rPr>
              <a:t>ΠΑΡΑΓΟΝΤΕΣ ΥΨΗΛΟΥ ΚΙΝΔΥΝΟΥ </a:t>
            </a:r>
            <a:r>
              <a:rPr lang="el-GR" altLang="el-GR" sz="3200" dirty="0">
                <a:latin typeface="Calibri" panose="020F0502020204030204" pitchFamily="34" charset="0"/>
              </a:rPr>
              <a:t>ΓΙΑ ΟΛΕΣ ΤΙΣ ΜΟΡΦΕΣ ΚΑΚΟΜΕΤΑΧΕΙΡΙΣΗΣ</a:t>
            </a:r>
          </a:p>
          <a:p>
            <a:pPr algn="ctr" eaLnBrk="1" hangingPunct="1">
              <a:spcBef>
                <a:spcPts val="800"/>
              </a:spcBef>
              <a:buSzPct val="100000"/>
            </a:pPr>
            <a:r>
              <a:rPr lang="el-GR" altLang="el-GR" sz="3200" b="1" u="sng" dirty="0">
                <a:solidFill>
                  <a:srgbClr val="FFFF00"/>
                </a:solidFill>
                <a:latin typeface="Calibri" panose="020F0502020204030204" pitchFamily="34" charset="0"/>
              </a:rPr>
              <a:t>ΕΙΔΙΚΟΤΕΡΑ</a:t>
            </a:r>
            <a:r>
              <a:rPr lang="el-GR" altLang="el-GR" sz="32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" name="Εικόνα 1">
            <a:extLst>
              <a:ext uri="{FF2B5EF4-FFF2-40B4-BE49-F238E27FC236}">
                <a16:creationId xmlns:a16="http://schemas.microsoft.com/office/drawing/2014/main" id="{9B9B9919-B3BB-FADF-C5AD-8F243B77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80" y="3451198"/>
            <a:ext cx="2160240" cy="211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Warning. Warning yellow sign. Danger signs and warning signs. Danger sign  collection. Vector illustration. Stock Vector | Adobe Stock">
            <a:extLst>
              <a:ext uri="{FF2B5EF4-FFF2-40B4-BE49-F238E27FC236}">
                <a16:creationId xmlns:a16="http://schemas.microsoft.com/office/drawing/2014/main" id="{180B9EA9-3622-5E0B-FD5F-B9B527636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7498" y="188640"/>
            <a:ext cx="6480720" cy="25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BFE85CD-D566-4B99-B699-9980F7A5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8108" y="6393134"/>
            <a:ext cx="6324599" cy="276226"/>
          </a:xfrm>
        </p:spPr>
        <p:txBody>
          <a:bodyPr/>
          <a:lstStyle/>
          <a:p>
            <a:pPr rtl="0"/>
            <a:r>
              <a:rPr lang="el-GR"/>
              <a:t>                                      ΗΜΕΡΙΔΑ ΠΑΙΔΙΚΗ ΚΑΚΟΠΟΙΗΣΗ Π.Κ.Μ. 29-05-2024     ΔΙΕΥΘΥΝΣΗ ΑΣΦΑΛΕΙΑΣ ΘΕΣΣΑΛΟΝΙΚΗΣ-ΥΠΟΔΙΕΥΘΥΝΣΗ ΠΡΟΣΤΑΣΙΑΣ ΑΝΗΛΙΚΩΝ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E559D0B-38CF-4CD0-A4E4-A692D9C0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67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529C83E-4568-1DCB-EFE3-BCC64AA4F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2204864"/>
            <a:ext cx="10480798" cy="38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700" dirty="0">
                <a:latin typeface="+mj-lt"/>
              </a:rPr>
              <a:t>Συζυγική δυσαρμονία των γονέων.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700" dirty="0">
                <a:latin typeface="+mj-lt"/>
              </a:rPr>
              <a:t>Ασθενής δεσμός με το παιδί.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700" dirty="0">
                <a:latin typeface="+mj-lt"/>
              </a:rPr>
              <a:t>Οικογενειακή βία.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700" dirty="0">
                <a:latin typeface="+mj-lt"/>
              </a:rPr>
              <a:t> </a:t>
            </a:r>
            <a:r>
              <a:rPr lang="el-GR" altLang="el-GR" sz="2700" dirty="0" err="1">
                <a:latin typeface="+mj-lt"/>
              </a:rPr>
              <a:t>Γονεϊκή</a:t>
            </a:r>
            <a:r>
              <a:rPr lang="el-GR" altLang="el-GR" sz="2700" dirty="0">
                <a:latin typeface="+mj-lt"/>
              </a:rPr>
              <a:t> </a:t>
            </a:r>
            <a:r>
              <a:rPr lang="el-GR" altLang="el-GR" sz="2700" dirty="0" err="1">
                <a:latin typeface="+mj-lt"/>
              </a:rPr>
              <a:t>τιμωρητικότητα</a:t>
            </a:r>
            <a:r>
              <a:rPr lang="el-GR" altLang="el-GR" sz="2700" dirty="0">
                <a:latin typeface="+mj-lt"/>
              </a:rPr>
              <a:t>.</a:t>
            </a:r>
          </a:p>
          <a:p>
            <a:pPr algn="ctr" eaLnBrk="1" hangingPunct="1">
              <a:lnSpc>
                <a:spcPct val="80000"/>
              </a:lnSpc>
              <a:spcBef>
                <a:spcPts val="675"/>
              </a:spcBef>
              <a:buSzPct val="100000"/>
            </a:pPr>
            <a:endParaRPr lang="en-US" altLang="el-GR" sz="27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75"/>
              </a:spcBef>
              <a:buSzPct val="100000"/>
            </a:pPr>
            <a:endParaRPr lang="el-GR" altLang="el-GR" sz="27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75"/>
              </a:spcBef>
              <a:buSzPct val="100000"/>
            </a:pPr>
            <a:r>
              <a:rPr lang="el-GR" alt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Ο θύτης εκμεταλλεύεται τα ελλείμματα του οικογενειακού πλαισίου και την ανάγκη του παιδιού για αγάπη και φροντίδα</a:t>
            </a:r>
            <a:endParaRPr lang="el-GR" altLang="el-GR" sz="27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SzPct val="100000"/>
            </a:pPr>
            <a:endParaRPr lang="el-GR" altLang="el-GR" sz="27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6" descr="ΠΡΟΣΟΧΗ! Ισχυρή σύσταση για μέτρα αυτοπροστασίας από Covid_19 σε οικισμούς  Δήμου Θηβαίων και Δήμου Χαλκιδέων | Υπουργειο Κλιματικης Κρισης και  Πολιτικης Προστασιας">
            <a:extLst>
              <a:ext uri="{FF2B5EF4-FFF2-40B4-BE49-F238E27FC236}">
                <a16:creationId xmlns:a16="http://schemas.microsoft.com/office/drawing/2014/main" id="{CB5D79A8-CE5F-11B8-3197-7636024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6" y="116632"/>
            <a:ext cx="3528392" cy="201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1">
            <a:extLst>
              <a:ext uri="{FF2B5EF4-FFF2-40B4-BE49-F238E27FC236}">
                <a16:creationId xmlns:a16="http://schemas.microsoft.com/office/drawing/2014/main" id="{AC0CBC21-C22D-EB09-38F8-EBA5EFFB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8542"/>
            <a:ext cx="1883072" cy="162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3D white people. Manager take advantage of his employee Stock Illustration  | Adobe Stock">
            <a:extLst>
              <a:ext uri="{FF2B5EF4-FFF2-40B4-BE49-F238E27FC236}">
                <a16:creationId xmlns:a16="http://schemas.microsoft.com/office/drawing/2014/main" id="{A26E5D69-1480-63B1-3F58-16B49958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6" y="2191868"/>
            <a:ext cx="3528392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9A6D81-1D5A-492E-81F3-E3B63AB7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068" y="6335412"/>
            <a:ext cx="6828655" cy="522587"/>
          </a:xfrm>
        </p:spPr>
        <p:txBody>
          <a:bodyPr/>
          <a:lstStyle/>
          <a:p>
            <a:pPr rtl="0"/>
            <a:r>
              <a:rPr lang="el-GR" dirty="0"/>
              <a:t>                                      ΗΜΕΡΙΔΑ ΠΑΙΔΙΚΗ ΚΑΚΟΠΟΙΗΣΗ Π.Κ.Μ. 29-05-2024    </a:t>
            </a:r>
          </a:p>
          <a:p>
            <a:pPr rtl="0"/>
            <a:r>
              <a:rPr lang="el-GR" dirty="0"/>
              <a:t>   ΔΙΕΥΘΥΝΣΗ ΑΣΦΑΛΕΙΑΣ ΘΕΣΣΑΛΟΝΙΚΗΣ-ΥΠΟΔΙΕΥΘΥΝΣΗ ΠΡΟΣΤΑΣΙΑΣ ΑΝΗΛΙΚΩΝ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A6DA92-CBF4-41D3-B642-2A64E4F3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0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Νερά ξύλου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00_TF02801115_TF02801115" id="{15565913-538B-45AD-AF81-7E86650D4729}" vid="{4566DB85-2638-4B0A-AFFF-50F729D359FF}"/>
    </a:ext>
  </a:extLst>
</a:theme>
</file>

<file path=ppt/theme/theme2.xml><?xml version="1.0" encoding="utf-8"?>
<a:theme xmlns:a="http://schemas.openxmlformats.org/drawingml/2006/main" name="Θέμα του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4873beb7-5857-4685-be1f-d57550cc96c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φύσης με νερά ξύλου (ευρεία οθόνη)</Template>
  <TotalTime>238</TotalTime>
  <Words>1330</Words>
  <Application>Microsoft Office PowerPoint</Application>
  <PresentationFormat>Προσαρμογή</PresentationFormat>
  <Paragraphs>162</Paragraphs>
  <Slides>18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7" baseType="lpstr">
      <vt:lpstr>Microsoft YaHei</vt:lpstr>
      <vt:lpstr>Arial</vt:lpstr>
      <vt:lpstr>Calibri</vt:lpstr>
      <vt:lpstr>Cambria</vt:lpstr>
      <vt:lpstr>Century</vt:lpstr>
      <vt:lpstr>Times New Roman</vt:lpstr>
      <vt:lpstr>Wingdings</vt:lpstr>
      <vt:lpstr>Wingdings 2</vt:lpstr>
      <vt:lpstr>Νερά ξύλου 16x9</vt:lpstr>
      <vt:lpstr>ΠΕΡΙΦΕΡΕΙΑ ΚΕΝΤΡΙΚΗΣ ΜΑΚΕΔΟΝΙΑΣ  ΓΕΝΙΚΗ ΔΙΕΥΘΥΝΣΗ ΔΗΜΟΣΙΑΣ ΥΓΕΙΑΣ &amp; ΚΟΙΝΩΝΙΚΗΣ ΜΕΡΙΜΝΑΣ Π.Κ.Μ.  ΤΜΗΜΑ ΚΟΙΝΩΝΙΚΗΣ ΜΕΡΙΜΝΑΣ  </vt:lpstr>
      <vt:lpstr>ΠΑΙΔΙΚΗ ΚΑΚΟΠΟΙΗΣΗ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πρέπει να προσέχουμε σε μια συνομιλία με ένα (κατά δήλωση) ανήλικο θύμα κακοποίησης.</vt:lpstr>
      <vt:lpstr>SOS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Προβολή της εισήγησης σε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LAZAROS GRIGORIADIS</dc:creator>
  <cp:lastModifiedBy>ΕΛΕΝΗ ΤΣΑΝΤΑΛΗ</cp:lastModifiedBy>
  <cp:revision>26</cp:revision>
  <dcterms:created xsi:type="dcterms:W3CDTF">2024-04-21T19:41:40Z</dcterms:created>
  <dcterms:modified xsi:type="dcterms:W3CDTF">2025-02-19T08:15:31Z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